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9" r:id="rId2"/>
    <p:sldId id="1184" r:id="rId3"/>
    <p:sldId id="1187" r:id="rId4"/>
    <p:sldId id="1188" r:id="rId5"/>
    <p:sldId id="946" r:id="rId6"/>
    <p:sldId id="1120" r:id="rId7"/>
    <p:sldId id="1121" r:id="rId8"/>
    <p:sldId id="1122" r:id="rId9"/>
    <p:sldId id="1124" r:id="rId10"/>
    <p:sldId id="1128" r:id="rId11"/>
    <p:sldId id="1123" r:id="rId12"/>
    <p:sldId id="1130" r:id="rId13"/>
    <p:sldId id="1131" r:id="rId14"/>
    <p:sldId id="1132" r:id="rId15"/>
    <p:sldId id="1129" r:id="rId16"/>
    <p:sldId id="1074" r:id="rId17"/>
    <p:sldId id="1134" r:id="rId18"/>
    <p:sldId id="1135" r:id="rId19"/>
    <p:sldId id="1136" r:id="rId20"/>
    <p:sldId id="1137" r:id="rId21"/>
    <p:sldId id="1138" r:id="rId22"/>
    <p:sldId id="1139" r:id="rId23"/>
    <p:sldId id="1140" r:id="rId24"/>
    <p:sldId id="1143" r:id="rId25"/>
    <p:sldId id="1141" r:id="rId26"/>
    <p:sldId id="1142" r:id="rId27"/>
    <p:sldId id="1145" r:id="rId28"/>
    <p:sldId id="1144" r:id="rId29"/>
    <p:sldId id="1161" r:id="rId30"/>
    <p:sldId id="1155" r:id="rId31"/>
    <p:sldId id="1156" r:id="rId32"/>
    <p:sldId id="1157" r:id="rId33"/>
    <p:sldId id="1158" r:id="rId34"/>
    <p:sldId id="1160" r:id="rId35"/>
    <p:sldId id="1159" r:id="rId36"/>
    <p:sldId id="1162" r:id="rId37"/>
    <p:sldId id="1164" r:id="rId38"/>
    <p:sldId id="1165" r:id="rId39"/>
    <p:sldId id="1166" r:id="rId40"/>
    <p:sldId id="1167" r:id="rId41"/>
    <p:sldId id="1168" r:id="rId42"/>
    <p:sldId id="1163" r:id="rId43"/>
    <p:sldId id="1169" r:id="rId44"/>
    <p:sldId id="1171" r:id="rId45"/>
    <p:sldId id="1173" r:id="rId46"/>
    <p:sldId id="1172" r:id="rId47"/>
    <p:sldId id="1174" r:id="rId48"/>
    <p:sldId id="1180" r:id="rId49"/>
    <p:sldId id="1179" r:id="rId50"/>
    <p:sldId id="1182" r:id="rId51"/>
    <p:sldId id="1183" r:id="rId52"/>
    <p:sldId id="1175" r:id="rId53"/>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5D9"/>
    <a:srgbClr val="FFF4D5"/>
    <a:srgbClr val="FFF6DD"/>
    <a:srgbClr val="163856"/>
    <a:srgbClr val="FFF2CC"/>
    <a:srgbClr val="1F4E79"/>
    <a:srgbClr val="0B1C2B"/>
    <a:srgbClr val="ADB9CA"/>
    <a:srgbClr val="F2F2F2"/>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442" autoAdjust="0"/>
    <p:restoredTop sz="94660"/>
  </p:normalViewPr>
  <p:slideViewPr>
    <p:cSldViewPr snapToGrid="0">
      <p:cViewPr varScale="1">
        <p:scale>
          <a:sx n="94" d="100"/>
          <a:sy n="94" d="100"/>
        </p:scale>
        <p:origin x="586" y="8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71E564F-7977-488C-9789-57EB4E8897C5}" type="datetimeFigureOut">
              <a:rPr lang="pt-BR" smtClean="0"/>
              <a:t>27/09/2015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53898811-A977-4C82-90BA-5B158D41456A}" type="slidenum">
              <a:rPr lang="pt-BR" smtClean="0"/>
              <a:t>‹#›</a:t>
            </a:fld>
            <a:endParaRPr lang="pt-BR"/>
          </a:p>
        </p:txBody>
      </p:sp>
    </p:spTree>
    <p:extLst>
      <p:ext uri="{BB962C8B-B14F-4D97-AF65-F5344CB8AC3E}">
        <p14:creationId xmlns:p14="http://schemas.microsoft.com/office/powerpoint/2010/main" val="2358473036"/>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71E564F-7977-488C-9789-57EB4E8897C5}" type="datetimeFigureOut">
              <a:rPr lang="pt-BR" smtClean="0"/>
              <a:t>27/09/2015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53898811-A977-4C82-90BA-5B158D41456A}" type="slidenum">
              <a:rPr lang="pt-BR" smtClean="0"/>
              <a:t>‹#›</a:t>
            </a:fld>
            <a:endParaRPr lang="pt-BR"/>
          </a:p>
        </p:txBody>
      </p:sp>
    </p:spTree>
    <p:extLst>
      <p:ext uri="{BB962C8B-B14F-4D97-AF65-F5344CB8AC3E}">
        <p14:creationId xmlns:p14="http://schemas.microsoft.com/office/powerpoint/2010/main" val="2816397085"/>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71E564F-7977-488C-9789-57EB4E8897C5}" type="datetimeFigureOut">
              <a:rPr lang="pt-BR" smtClean="0"/>
              <a:t>27/09/2015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53898811-A977-4C82-90BA-5B158D41456A}" type="slidenum">
              <a:rPr lang="pt-BR" smtClean="0"/>
              <a:t>‹#›</a:t>
            </a:fld>
            <a:endParaRPr lang="pt-BR"/>
          </a:p>
        </p:txBody>
      </p:sp>
    </p:spTree>
    <p:extLst>
      <p:ext uri="{BB962C8B-B14F-4D97-AF65-F5344CB8AC3E}">
        <p14:creationId xmlns:p14="http://schemas.microsoft.com/office/powerpoint/2010/main" val="829316451"/>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71E564F-7977-488C-9789-57EB4E8897C5}" type="datetimeFigureOut">
              <a:rPr lang="pt-BR" smtClean="0"/>
              <a:t>27/09/2015</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53898811-A977-4C82-90BA-5B158D41456A}" type="slidenum">
              <a:rPr lang="pt-BR" smtClean="0"/>
              <a:t>‹#›</a:t>
            </a:fld>
            <a:endParaRPr lang="pt-BR"/>
          </a:p>
        </p:txBody>
      </p:sp>
    </p:spTree>
    <p:extLst>
      <p:ext uri="{BB962C8B-B14F-4D97-AF65-F5344CB8AC3E}">
        <p14:creationId xmlns:p14="http://schemas.microsoft.com/office/powerpoint/2010/main" val="1149949090"/>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71E564F-7977-488C-9789-57EB4E8897C5}" type="datetimeFigureOut">
              <a:rPr lang="pt-BR" smtClean="0"/>
              <a:t>27/09/2015</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53898811-A977-4C82-90BA-5B158D41456A}" type="slidenum">
              <a:rPr lang="pt-BR" smtClean="0"/>
              <a:t>‹#›</a:t>
            </a:fld>
            <a:endParaRPr lang="pt-BR"/>
          </a:p>
        </p:txBody>
      </p:sp>
    </p:spTree>
    <p:extLst>
      <p:ext uri="{BB962C8B-B14F-4D97-AF65-F5344CB8AC3E}">
        <p14:creationId xmlns:p14="http://schemas.microsoft.com/office/powerpoint/2010/main" val="2457534663"/>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71E564F-7977-488C-9789-57EB4E8897C5}" type="datetimeFigureOut">
              <a:rPr lang="pt-BR" smtClean="0"/>
              <a:t>27/09/2015</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53898811-A977-4C82-90BA-5B158D41456A}" type="slidenum">
              <a:rPr lang="pt-BR" smtClean="0"/>
              <a:t>‹#›</a:t>
            </a:fld>
            <a:endParaRPr lang="pt-BR"/>
          </a:p>
        </p:txBody>
      </p:sp>
    </p:spTree>
    <p:extLst>
      <p:ext uri="{BB962C8B-B14F-4D97-AF65-F5344CB8AC3E}">
        <p14:creationId xmlns:p14="http://schemas.microsoft.com/office/powerpoint/2010/main" val="3674501017"/>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1E564F-7977-488C-9789-57EB4E8897C5}" type="datetimeFigureOut">
              <a:rPr lang="pt-BR" smtClean="0"/>
              <a:t>27/09/2015</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53898811-A977-4C82-90BA-5B158D41456A}" type="slidenum">
              <a:rPr lang="pt-BR" smtClean="0"/>
              <a:t>‹#›</a:t>
            </a:fld>
            <a:endParaRPr lang="pt-BR"/>
          </a:p>
        </p:txBody>
      </p:sp>
    </p:spTree>
    <p:extLst>
      <p:ext uri="{BB962C8B-B14F-4D97-AF65-F5344CB8AC3E}">
        <p14:creationId xmlns:p14="http://schemas.microsoft.com/office/powerpoint/2010/main" val="3545521984"/>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71E564F-7977-488C-9789-57EB4E8897C5}" type="datetimeFigureOut">
              <a:rPr lang="pt-BR" smtClean="0"/>
              <a:t>27/09/2015</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53898811-A977-4C82-90BA-5B158D41456A}" type="slidenum">
              <a:rPr lang="pt-BR" smtClean="0"/>
              <a:t>‹#›</a:t>
            </a:fld>
            <a:endParaRPr lang="pt-BR"/>
          </a:p>
        </p:txBody>
      </p:sp>
    </p:spTree>
    <p:extLst>
      <p:ext uri="{BB962C8B-B14F-4D97-AF65-F5344CB8AC3E}">
        <p14:creationId xmlns:p14="http://schemas.microsoft.com/office/powerpoint/2010/main" val="4053715537"/>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71E564F-7977-488C-9789-57EB4E8897C5}" type="datetimeFigureOut">
              <a:rPr lang="pt-BR" smtClean="0"/>
              <a:t>27/09/2015</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53898811-A977-4C82-90BA-5B158D41456A}" type="slidenum">
              <a:rPr lang="pt-BR" smtClean="0"/>
              <a:t>‹#›</a:t>
            </a:fld>
            <a:endParaRPr lang="pt-BR"/>
          </a:p>
        </p:txBody>
      </p:sp>
    </p:spTree>
    <p:extLst>
      <p:ext uri="{BB962C8B-B14F-4D97-AF65-F5344CB8AC3E}">
        <p14:creationId xmlns:p14="http://schemas.microsoft.com/office/powerpoint/2010/main" val="2647980417"/>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71E564F-7977-488C-9789-57EB4E8897C5}" type="datetimeFigureOut">
              <a:rPr lang="pt-BR" smtClean="0"/>
              <a:t>27/09/2015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53898811-A977-4C82-90BA-5B158D41456A}" type="slidenum">
              <a:rPr lang="pt-BR" smtClean="0"/>
              <a:t>‹#›</a:t>
            </a:fld>
            <a:endParaRPr lang="pt-BR"/>
          </a:p>
        </p:txBody>
      </p:sp>
    </p:spTree>
    <p:extLst>
      <p:ext uri="{BB962C8B-B14F-4D97-AF65-F5344CB8AC3E}">
        <p14:creationId xmlns:p14="http://schemas.microsoft.com/office/powerpoint/2010/main" val="119637790"/>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71E564F-7977-488C-9789-57EB4E8897C5}" type="datetimeFigureOut">
              <a:rPr lang="pt-BR" smtClean="0"/>
              <a:t>27/09/2015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53898811-A977-4C82-90BA-5B158D41456A}" type="slidenum">
              <a:rPr lang="pt-BR" smtClean="0"/>
              <a:t>‹#›</a:t>
            </a:fld>
            <a:endParaRPr lang="pt-BR"/>
          </a:p>
        </p:txBody>
      </p:sp>
    </p:spTree>
    <p:extLst>
      <p:ext uri="{BB962C8B-B14F-4D97-AF65-F5344CB8AC3E}">
        <p14:creationId xmlns:p14="http://schemas.microsoft.com/office/powerpoint/2010/main" val="3331874261"/>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1E564F-7977-488C-9789-57EB4E8897C5}" type="datetimeFigureOut">
              <a:rPr lang="pt-BR" smtClean="0"/>
              <a:t>27/09/2015</a:t>
            </a:fld>
            <a:endParaRPr lang="pt-B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898811-A977-4C82-90BA-5B158D41456A}" type="slidenum">
              <a:rPr lang="pt-BR" smtClean="0"/>
              <a:t>‹#›</a:t>
            </a:fld>
            <a:endParaRPr lang="pt-BR"/>
          </a:p>
        </p:txBody>
      </p:sp>
    </p:spTree>
    <p:extLst>
      <p:ext uri="{BB962C8B-B14F-4D97-AF65-F5344CB8AC3E}">
        <p14:creationId xmlns:p14="http://schemas.microsoft.com/office/powerpoint/2010/main" val="413759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526" y="0"/>
            <a:ext cx="9163526" cy="6858000"/>
          </a:xfrm>
          <a:prstGeom prst="rect">
            <a:avLst/>
          </a:prstGeom>
        </p:spPr>
      </p:pic>
      <p:sp>
        <p:nvSpPr>
          <p:cNvPr id="5" name="TextBox 4"/>
          <p:cNvSpPr txBox="1"/>
          <p:nvPr/>
        </p:nvSpPr>
        <p:spPr>
          <a:xfrm>
            <a:off x="544011" y="578734"/>
            <a:ext cx="8646289" cy="738664"/>
          </a:xfrm>
          <a:prstGeom prst="rect">
            <a:avLst/>
          </a:prstGeom>
          <a:noFill/>
        </p:spPr>
        <p:txBody>
          <a:bodyPr wrap="square" rtlCol="0">
            <a:spAutoFit/>
          </a:bodyPr>
          <a:lstStyle/>
          <a:p>
            <a:r>
              <a:rPr lang="pt-BR" sz="4200" dirty="0" smtClean="0">
                <a:solidFill>
                  <a:schemeClr val="bg2">
                    <a:lumMod val="10000"/>
                  </a:schemeClr>
                </a:solidFill>
                <a:effectLst>
                  <a:outerShdw blurRad="60007" dir="2000400" sy="-30000" kx="-800400" algn="bl" rotWithShape="0">
                    <a:prstClr val="black">
                      <a:alpha val="20000"/>
                    </a:prstClr>
                  </a:outerShdw>
                </a:effectLst>
                <a:latin typeface="Times New Roman" panose="02020603050405020304" pitchFamily="18" charset="0"/>
                <a:cs typeface="Times New Roman" panose="02020603050405020304" pitchFamily="18" charset="0"/>
              </a:rPr>
              <a:t>Exposição Bíblica</a:t>
            </a:r>
            <a:endParaRPr lang="pt-BR" sz="4200" dirty="0">
              <a:solidFill>
                <a:schemeClr val="bg2">
                  <a:lumMod val="10000"/>
                </a:schemeClr>
              </a:solidFill>
              <a:effectLst>
                <a:outerShdw blurRad="60007" dir="2000400" sy="-30000" kx="-800400" algn="bl" rotWithShape="0">
                  <a:prstClr val="black">
                    <a:alpha val="20000"/>
                  </a:prstClr>
                </a:outerShdw>
              </a:effectLst>
              <a:latin typeface="Times New Roman" panose="02020603050405020304" pitchFamily="18" charset="0"/>
              <a:cs typeface="Times New Roman" panose="02020603050405020304" pitchFamily="18" charset="0"/>
            </a:endParaRPr>
          </a:p>
        </p:txBody>
      </p:sp>
      <p:sp>
        <p:nvSpPr>
          <p:cNvPr id="6" name="TextBox 5"/>
          <p:cNvSpPr txBox="1"/>
          <p:nvPr/>
        </p:nvSpPr>
        <p:spPr>
          <a:xfrm>
            <a:off x="36653" y="2027498"/>
            <a:ext cx="9107347" cy="954107"/>
          </a:xfrm>
          <a:prstGeom prst="rect">
            <a:avLst/>
          </a:prstGeom>
          <a:noFill/>
          <a:effectLst>
            <a:outerShdw blurRad="152400" dist="317500" dir="5400000" sx="90000" sy="-19000" rotWithShape="0">
              <a:prstClr val="black">
                <a:alpha val="15000"/>
              </a:prstClr>
            </a:outerShdw>
          </a:effectLst>
        </p:spPr>
        <p:txBody>
          <a:bodyPr wrap="square" rtlCol="0">
            <a:spAutoFit/>
          </a:bodyPr>
          <a:lstStyle/>
          <a:p>
            <a:pPr algn="ctr"/>
            <a:r>
              <a:rPr lang="pt-BR" sz="5600" b="1" dirty="0" smtClean="0">
                <a:solidFill>
                  <a:schemeClr val="bg1"/>
                </a:solidFill>
                <a:effectLst>
                  <a:outerShdw blurRad="60007" dir="2000400" sy="-30000" kx="-800400" algn="bl" rotWithShape="0">
                    <a:prstClr val="black">
                      <a:alpha val="20000"/>
                    </a:prstClr>
                  </a:outerShdw>
                </a:effectLst>
                <a:latin typeface="Times New Roman" panose="02020603050405020304" pitchFamily="18" charset="0"/>
                <a:cs typeface="Times New Roman" panose="02020603050405020304" pitchFamily="18" charset="0"/>
              </a:rPr>
              <a:t>EVANGELHO DE JOÃO</a:t>
            </a:r>
            <a:endParaRPr lang="pt-BR" sz="5600" b="1" dirty="0">
              <a:solidFill>
                <a:schemeClr val="bg1"/>
              </a:solidFill>
              <a:effectLst>
                <a:outerShdw blurRad="60007" dir="2000400" sy="-30000" kx="-800400" algn="bl" rotWithShape="0">
                  <a:prstClr val="black">
                    <a:alpha val="20000"/>
                  </a:prst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103125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9" name="Retângulo 1"/>
          <p:cNvSpPr/>
          <p:nvPr/>
        </p:nvSpPr>
        <p:spPr>
          <a:xfrm>
            <a:off x="424649" y="1550339"/>
            <a:ext cx="8286749" cy="1092607"/>
          </a:xfrm>
          <a:prstGeom prst="rect">
            <a:avLst/>
          </a:prstGeom>
        </p:spPr>
        <p:txBody>
          <a:bodyPr wrap="square">
            <a:spAutoFit/>
          </a:bodyPr>
          <a:lstStyle/>
          <a:p>
            <a:pPr lvl="0" algn="ctr"/>
            <a:r>
              <a:rPr lang="pt-BR" sz="6500" b="1" dirty="0" smtClean="0">
                <a:solidFill>
                  <a:srgbClr val="C00000"/>
                </a:solidFill>
                <a:latin typeface="+mj-lt"/>
              </a:rPr>
              <a:t>No </a:t>
            </a:r>
            <a:r>
              <a:rPr lang="pt-BR" sz="6500" b="1" dirty="0" smtClean="0">
                <a:solidFill>
                  <a:srgbClr val="C00000"/>
                </a:solidFill>
                <a:latin typeface="+mj-lt"/>
              </a:rPr>
              <a:t>que você crê?</a:t>
            </a:r>
          </a:p>
        </p:txBody>
      </p:sp>
    </p:spTree>
    <p:extLst>
      <p:ext uri="{BB962C8B-B14F-4D97-AF65-F5344CB8AC3E}">
        <p14:creationId xmlns:p14="http://schemas.microsoft.com/office/powerpoint/2010/main" val="1568171759"/>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4" name="Retângulo 1"/>
          <p:cNvSpPr/>
          <p:nvPr/>
        </p:nvSpPr>
        <p:spPr>
          <a:xfrm>
            <a:off x="424649" y="1223767"/>
            <a:ext cx="8719351" cy="2123658"/>
          </a:xfrm>
          <a:prstGeom prst="rect">
            <a:avLst/>
          </a:prstGeom>
        </p:spPr>
        <p:txBody>
          <a:bodyPr wrap="square">
            <a:spAutoFit/>
          </a:bodyPr>
          <a:lstStyle/>
          <a:p>
            <a:pPr lvl="0" algn="ctr"/>
            <a:r>
              <a:rPr lang="pt-BR" sz="6500" b="1" dirty="0">
                <a:solidFill>
                  <a:srgbClr val="C00000"/>
                </a:solidFill>
                <a:latin typeface="+mj-lt"/>
              </a:rPr>
              <a:t>O que você busca em Jesus?</a:t>
            </a:r>
          </a:p>
        </p:txBody>
      </p:sp>
    </p:spTree>
    <p:extLst>
      <p:ext uri="{BB962C8B-B14F-4D97-AF65-F5344CB8AC3E}">
        <p14:creationId xmlns:p14="http://schemas.microsoft.com/office/powerpoint/2010/main" val="2636667927"/>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4" name="Retângulo 1"/>
          <p:cNvSpPr/>
          <p:nvPr/>
        </p:nvSpPr>
        <p:spPr>
          <a:xfrm>
            <a:off x="196049" y="441992"/>
            <a:ext cx="8719351" cy="3477875"/>
          </a:xfrm>
          <a:prstGeom prst="rect">
            <a:avLst/>
          </a:prstGeom>
        </p:spPr>
        <p:txBody>
          <a:bodyPr wrap="square">
            <a:spAutoFit/>
          </a:bodyPr>
          <a:lstStyle/>
          <a:p>
            <a:pPr lvl="0" algn="ctr"/>
            <a:r>
              <a:rPr lang="pt-BR" sz="5500" b="1" dirty="0">
                <a:solidFill>
                  <a:srgbClr val="C00000"/>
                </a:solidFill>
                <a:latin typeface="+mj-lt"/>
              </a:rPr>
              <a:t>Aquilo que você crê e </a:t>
            </a:r>
            <a:r>
              <a:rPr lang="pt-BR" sz="5500" b="1" dirty="0" smtClean="0">
                <a:solidFill>
                  <a:srgbClr val="C00000"/>
                </a:solidFill>
                <a:latin typeface="+mj-lt"/>
              </a:rPr>
              <a:t>espera de Jesus, </a:t>
            </a:r>
            <a:r>
              <a:rPr lang="pt-BR" sz="5500" b="1" dirty="0">
                <a:solidFill>
                  <a:srgbClr val="C00000"/>
                </a:solidFill>
                <a:latin typeface="+mj-lt"/>
              </a:rPr>
              <a:t>estão basados na revelação autêntica das Escrituras?</a:t>
            </a:r>
          </a:p>
        </p:txBody>
      </p:sp>
    </p:spTree>
    <p:extLst>
      <p:ext uri="{BB962C8B-B14F-4D97-AF65-F5344CB8AC3E}">
        <p14:creationId xmlns:p14="http://schemas.microsoft.com/office/powerpoint/2010/main" val="926981790"/>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4" name="TextBox 3"/>
          <p:cNvSpPr txBox="1"/>
          <p:nvPr/>
        </p:nvSpPr>
        <p:spPr>
          <a:xfrm>
            <a:off x="824592" y="73480"/>
            <a:ext cx="7837715" cy="569387"/>
          </a:xfrm>
          <a:prstGeom prst="rect">
            <a:avLst/>
          </a:prstGeom>
          <a:noFill/>
        </p:spPr>
        <p:txBody>
          <a:bodyPr wrap="square" rtlCol="0">
            <a:spAutoFit/>
          </a:bodyPr>
          <a:lstStyle/>
          <a:p>
            <a:r>
              <a:rPr lang="pt-BR" sz="3000" u="sng" dirty="0" smtClean="0">
                <a:solidFill>
                  <a:schemeClr val="accent1">
                    <a:lumMod val="75000"/>
                  </a:schemeClr>
                </a:solidFill>
                <a:latin typeface="+mj-lt"/>
              </a:rPr>
              <a:t>                           Mensagem 28                                 </a:t>
            </a:r>
            <a:r>
              <a:rPr lang="pt-BR" sz="100" u="sng" dirty="0" smtClean="0">
                <a:solidFill>
                  <a:schemeClr val="accent1">
                    <a:lumMod val="75000"/>
                  </a:schemeClr>
                </a:solidFill>
                <a:latin typeface="+mj-lt"/>
              </a:rPr>
              <a:t>.</a:t>
            </a:r>
            <a:endParaRPr lang="pt-BR" sz="100" u="sng" dirty="0">
              <a:solidFill>
                <a:schemeClr val="accent1">
                  <a:lumMod val="75000"/>
                </a:schemeClr>
              </a:solidFill>
              <a:latin typeface="+mj-lt"/>
            </a:endParaRPr>
          </a:p>
        </p:txBody>
      </p:sp>
      <p:sp>
        <p:nvSpPr>
          <p:cNvPr id="18" name="Rectangle 17"/>
          <p:cNvSpPr/>
          <p:nvPr/>
        </p:nvSpPr>
        <p:spPr>
          <a:xfrm>
            <a:off x="183696" y="716347"/>
            <a:ext cx="8205108" cy="1228157"/>
          </a:xfrm>
          <a:prstGeom prst="rect">
            <a:avLst/>
          </a:prstGeom>
        </p:spPr>
        <p:txBody>
          <a:bodyPr wrap="square">
            <a:spAutoFit/>
          </a:bodyPr>
          <a:lstStyle/>
          <a:p>
            <a:pPr>
              <a:lnSpc>
                <a:spcPct val="107000"/>
              </a:lnSpc>
              <a:spcAft>
                <a:spcPts val="800"/>
              </a:spcAft>
            </a:pPr>
            <a:r>
              <a:rPr lang="pt-BR" sz="7500" b="1" dirty="0" smtClean="0">
                <a:solidFill>
                  <a:srgbClr val="C00000"/>
                </a:solidFill>
                <a:latin typeface="Century Gothic" panose="020B0502020202020204" pitchFamily="34" charset="0"/>
                <a:ea typeface="Calibri" panose="020F0502020204030204" pitchFamily="34" charset="0"/>
                <a:cs typeface="Times New Roman" panose="02020603050405020304" pitchFamily="18" charset="0"/>
              </a:rPr>
              <a:t>João 5</a:t>
            </a:r>
            <a:endParaRPr lang="pt-BR" sz="7500" b="1" dirty="0">
              <a:solidFill>
                <a:srgbClr val="C00000"/>
              </a:solidFill>
              <a:effectLst/>
              <a:latin typeface="Century Gothic" panose="020B0502020202020204" pitchFamily="34" charset="0"/>
              <a:ea typeface="Calibri" panose="020F0502020204030204" pitchFamily="34" charset="0"/>
              <a:cs typeface="Times New Roman" panose="02020603050405020304" pitchFamily="18" charset="0"/>
            </a:endParaRPr>
          </a:p>
        </p:txBody>
      </p:sp>
      <p:sp>
        <p:nvSpPr>
          <p:cNvPr id="2" name="TextBox 1"/>
          <p:cNvSpPr txBox="1"/>
          <p:nvPr/>
        </p:nvSpPr>
        <p:spPr>
          <a:xfrm>
            <a:off x="3657600" y="938010"/>
            <a:ext cx="4596492" cy="784830"/>
          </a:xfrm>
          <a:prstGeom prst="rect">
            <a:avLst/>
          </a:prstGeom>
          <a:noFill/>
        </p:spPr>
        <p:txBody>
          <a:bodyPr wrap="square" rtlCol="0">
            <a:spAutoFit/>
          </a:bodyPr>
          <a:lstStyle/>
          <a:p>
            <a:pPr algn="ctr"/>
            <a:r>
              <a:rPr lang="pt-BR" sz="4500" dirty="0" smtClean="0">
                <a:latin typeface="+mj-lt"/>
              </a:rPr>
              <a:t>- A falsa religião</a:t>
            </a:r>
            <a:endParaRPr lang="pt-BR" sz="4500" dirty="0">
              <a:latin typeface="+mj-lt"/>
            </a:endParaRPr>
          </a:p>
        </p:txBody>
      </p:sp>
      <p:sp>
        <p:nvSpPr>
          <p:cNvPr id="6" name="Rectangle 5"/>
          <p:cNvSpPr/>
          <p:nvPr/>
        </p:nvSpPr>
        <p:spPr>
          <a:xfrm>
            <a:off x="494046" y="2006070"/>
            <a:ext cx="8082644" cy="800412"/>
          </a:xfrm>
          <a:prstGeom prst="rect">
            <a:avLst/>
          </a:prstGeom>
        </p:spPr>
        <p:txBody>
          <a:bodyPr wrap="square">
            <a:spAutoFit/>
          </a:bodyPr>
          <a:lstStyle/>
          <a:p>
            <a:pPr marL="685800" indent="-685800">
              <a:lnSpc>
                <a:spcPct val="107000"/>
              </a:lnSpc>
              <a:spcAft>
                <a:spcPts val="800"/>
              </a:spcAft>
              <a:buFont typeface="Arial" panose="020B0604020202020204" pitchFamily="34" charset="0"/>
              <a:buChar char="•"/>
            </a:pPr>
            <a:r>
              <a:rPr lang="pt-BR" sz="4500" b="1" dirty="0" smtClean="0">
                <a:solidFill>
                  <a:schemeClr val="accent1">
                    <a:lumMod val="50000"/>
                  </a:schemeClr>
                </a:solidFill>
                <a:effectLst>
                  <a:outerShdw blurRad="38100" dist="38100" dir="2700000" algn="tl">
                    <a:srgbClr val="000000">
                      <a:alpha val="43137"/>
                    </a:srgbClr>
                  </a:outerShdw>
                </a:effectLst>
                <a:latin typeface="+mj-lt"/>
                <a:ea typeface="Calibri" panose="020F0502020204030204" pitchFamily="34" charset="0"/>
                <a:cs typeface="Times New Roman" panose="02020603050405020304" pitchFamily="18" charset="0"/>
              </a:rPr>
              <a:t>Repensar sua religião...</a:t>
            </a:r>
          </a:p>
        </p:txBody>
      </p:sp>
    </p:spTree>
    <p:extLst>
      <p:ext uri="{BB962C8B-B14F-4D97-AF65-F5344CB8AC3E}">
        <p14:creationId xmlns:p14="http://schemas.microsoft.com/office/powerpoint/2010/main" val="306601220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grpId="0"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animEffect transition="in" filter="fade">
                                      <p:cBhvr>
                                        <p:cTn id="19" dur="1000"/>
                                        <p:tgtEl>
                                          <p:spTgt spid="6">
                                            <p:txEl>
                                              <p:pRg st="0" end="0"/>
                                            </p:txEl>
                                          </p:spTgt>
                                        </p:tgtEl>
                                      </p:cBhvr>
                                    </p:animEffect>
                                    <p:anim calcmode="lin" valueType="num">
                                      <p:cBhvr>
                                        <p:cTn id="20"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 grpId="0"/>
      <p:bldP spid="6"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4" name="TextBox 3"/>
          <p:cNvSpPr txBox="1"/>
          <p:nvPr/>
        </p:nvSpPr>
        <p:spPr>
          <a:xfrm>
            <a:off x="824592" y="73480"/>
            <a:ext cx="7837715" cy="569387"/>
          </a:xfrm>
          <a:prstGeom prst="rect">
            <a:avLst/>
          </a:prstGeom>
          <a:noFill/>
        </p:spPr>
        <p:txBody>
          <a:bodyPr wrap="square" rtlCol="0">
            <a:spAutoFit/>
          </a:bodyPr>
          <a:lstStyle/>
          <a:p>
            <a:r>
              <a:rPr lang="pt-BR" sz="3000" u="sng" dirty="0" smtClean="0">
                <a:solidFill>
                  <a:schemeClr val="accent1">
                    <a:lumMod val="75000"/>
                  </a:schemeClr>
                </a:solidFill>
                <a:latin typeface="+mj-lt"/>
              </a:rPr>
              <a:t>                           Mensagem 28                                 </a:t>
            </a:r>
            <a:r>
              <a:rPr lang="pt-BR" sz="100" u="sng" dirty="0" smtClean="0">
                <a:solidFill>
                  <a:schemeClr val="accent1">
                    <a:lumMod val="75000"/>
                  </a:schemeClr>
                </a:solidFill>
                <a:latin typeface="+mj-lt"/>
              </a:rPr>
              <a:t>.</a:t>
            </a:r>
            <a:endParaRPr lang="pt-BR" sz="100" u="sng" dirty="0">
              <a:solidFill>
                <a:schemeClr val="accent1">
                  <a:lumMod val="75000"/>
                </a:schemeClr>
              </a:solidFill>
              <a:latin typeface="+mj-lt"/>
            </a:endParaRPr>
          </a:p>
        </p:txBody>
      </p:sp>
      <p:sp>
        <p:nvSpPr>
          <p:cNvPr id="7" name="Rectangle 6"/>
          <p:cNvSpPr/>
          <p:nvPr/>
        </p:nvSpPr>
        <p:spPr>
          <a:xfrm>
            <a:off x="183696" y="2006070"/>
            <a:ext cx="8392994" cy="721736"/>
          </a:xfrm>
          <a:prstGeom prst="rect">
            <a:avLst/>
          </a:prstGeom>
        </p:spPr>
        <p:txBody>
          <a:bodyPr wrap="square">
            <a:spAutoFit/>
          </a:bodyPr>
          <a:lstStyle/>
          <a:p>
            <a:pPr>
              <a:lnSpc>
                <a:spcPct val="107000"/>
              </a:lnSpc>
              <a:spcAft>
                <a:spcPts val="800"/>
              </a:spcAft>
            </a:pPr>
            <a:r>
              <a:rPr lang="pt-BR" sz="4000" b="1" dirty="0" smtClean="0">
                <a:solidFill>
                  <a:schemeClr val="accent1">
                    <a:lumMod val="50000"/>
                  </a:schemeClr>
                </a:solidFill>
                <a:effectLst>
                  <a:outerShdw blurRad="38100" dist="38100" dir="2700000" algn="tl">
                    <a:srgbClr val="000000">
                      <a:alpha val="43137"/>
                    </a:srgbClr>
                  </a:outerShdw>
                </a:effectLst>
                <a:latin typeface="+mj-lt"/>
                <a:ea typeface="Calibri" panose="020F0502020204030204" pitchFamily="34" charset="0"/>
                <a:cs typeface="Times New Roman" panose="02020603050405020304" pitchFamily="18" charset="0"/>
              </a:rPr>
              <a:t>1 – A razão da perseguição (1-16).</a:t>
            </a:r>
          </a:p>
        </p:txBody>
      </p:sp>
      <p:sp>
        <p:nvSpPr>
          <p:cNvPr id="8" name="Rectangle 7"/>
          <p:cNvSpPr/>
          <p:nvPr/>
        </p:nvSpPr>
        <p:spPr>
          <a:xfrm>
            <a:off x="180975" y="2615666"/>
            <a:ext cx="8693604" cy="721736"/>
          </a:xfrm>
          <a:prstGeom prst="rect">
            <a:avLst/>
          </a:prstGeom>
        </p:spPr>
        <p:txBody>
          <a:bodyPr wrap="square">
            <a:spAutoFit/>
          </a:bodyPr>
          <a:lstStyle/>
          <a:p>
            <a:pPr>
              <a:lnSpc>
                <a:spcPct val="107000"/>
              </a:lnSpc>
              <a:spcAft>
                <a:spcPts val="800"/>
              </a:spcAft>
            </a:pPr>
            <a:r>
              <a:rPr lang="pt-BR" sz="4000" b="1" dirty="0" smtClean="0">
                <a:solidFill>
                  <a:schemeClr val="accent1">
                    <a:lumMod val="50000"/>
                  </a:schemeClr>
                </a:solidFill>
                <a:effectLst>
                  <a:outerShdw blurRad="38100" dist="38100" dir="2700000" algn="tl">
                    <a:srgbClr val="000000">
                      <a:alpha val="43137"/>
                    </a:srgbClr>
                  </a:outerShdw>
                </a:effectLst>
                <a:latin typeface="+mj-lt"/>
                <a:ea typeface="Calibri" panose="020F0502020204030204" pitchFamily="34" charset="0"/>
                <a:cs typeface="Times New Roman" panose="02020603050405020304" pitchFamily="18" charset="0"/>
              </a:rPr>
              <a:t>2 – Resposta de Jesus aos judeus (17-47).</a:t>
            </a:r>
          </a:p>
        </p:txBody>
      </p:sp>
      <p:sp>
        <p:nvSpPr>
          <p:cNvPr id="9" name="Rectangle 8"/>
          <p:cNvSpPr/>
          <p:nvPr/>
        </p:nvSpPr>
        <p:spPr>
          <a:xfrm>
            <a:off x="183696" y="716347"/>
            <a:ext cx="8205108" cy="1228157"/>
          </a:xfrm>
          <a:prstGeom prst="rect">
            <a:avLst/>
          </a:prstGeom>
        </p:spPr>
        <p:txBody>
          <a:bodyPr wrap="square">
            <a:spAutoFit/>
          </a:bodyPr>
          <a:lstStyle/>
          <a:p>
            <a:pPr>
              <a:lnSpc>
                <a:spcPct val="107000"/>
              </a:lnSpc>
              <a:spcAft>
                <a:spcPts val="800"/>
              </a:spcAft>
            </a:pPr>
            <a:r>
              <a:rPr lang="pt-BR" sz="7500" b="1" dirty="0" smtClean="0">
                <a:solidFill>
                  <a:srgbClr val="C00000"/>
                </a:solidFill>
                <a:latin typeface="Century Gothic" panose="020B0502020202020204" pitchFamily="34" charset="0"/>
                <a:ea typeface="Calibri" panose="020F0502020204030204" pitchFamily="34" charset="0"/>
                <a:cs typeface="Times New Roman" panose="02020603050405020304" pitchFamily="18" charset="0"/>
              </a:rPr>
              <a:t>João 5</a:t>
            </a:r>
            <a:endParaRPr lang="pt-BR" sz="7500" b="1" dirty="0">
              <a:solidFill>
                <a:srgbClr val="C00000"/>
              </a:solidFill>
              <a:effectLst/>
              <a:latin typeface="Century Gothic" panose="020B0502020202020204" pitchFamily="34" charset="0"/>
              <a:ea typeface="Calibri" panose="020F0502020204030204" pitchFamily="34" charset="0"/>
              <a:cs typeface="Times New Roman" panose="02020603050405020304" pitchFamily="18" charset="0"/>
            </a:endParaRPr>
          </a:p>
        </p:txBody>
      </p:sp>
      <p:sp>
        <p:nvSpPr>
          <p:cNvPr id="10" name="TextBox 9"/>
          <p:cNvSpPr txBox="1"/>
          <p:nvPr/>
        </p:nvSpPr>
        <p:spPr>
          <a:xfrm>
            <a:off x="3657600" y="938010"/>
            <a:ext cx="4596492" cy="784830"/>
          </a:xfrm>
          <a:prstGeom prst="rect">
            <a:avLst/>
          </a:prstGeom>
          <a:noFill/>
        </p:spPr>
        <p:txBody>
          <a:bodyPr wrap="square" rtlCol="0">
            <a:spAutoFit/>
          </a:bodyPr>
          <a:lstStyle/>
          <a:p>
            <a:pPr algn="ctr"/>
            <a:r>
              <a:rPr lang="pt-BR" sz="4500" dirty="0" smtClean="0">
                <a:latin typeface="+mj-lt"/>
              </a:rPr>
              <a:t>- A falsa religião</a:t>
            </a:r>
            <a:endParaRPr lang="pt-BR" sz="4500" dirty="0">
              <a:latin typeface="+mj-lt"/>
            </a:endParaRPr>
          </a:p>
        </p:txBody>
      </p:sp>
    </p:spTree>
    <p:extLst>
      <p:ext uri="{BB962C8B-B14F-4D97-AF65-F5344CB8AC3E}">
        <p14:creationId xmlns:p14="http://schemas.microsoft.com/office/powerpoint/2010/main" val="323769476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animEffect transition="in" filter="fade">
                                      <p:cBhvr>
                                        <p:cTn id="13" dur="1000"/>
                                        <p:tgtEl>
                                          <p:spTgt spid="8">
                                            <p:txEl>
                                              <p:pRg st="0" end="0"/>
                                            </p:txEl>
                                          </p:spTgt>
                                        </p:tgtEl>
                                      </p:cBhvr>
                                    </p:animEffect>
                                    <p:anim calcmode="lin" valueType="num">
                                      <p:cBhvr>
                                        <p:cTn id="14"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4" name="TextBox 3"/>
          <p:cNvSpPr txBox="1"/>
          <p:nvPr/>
        </p:nvSpPr>
        <p:spPr>
          <a:xfrm>
            <a:off x="824592" y="73480"/>
            <a:ext cx="7837715" cy="569387"/>
          </a:xfrm>
          <a:prstGeom prst="rect">
            <a:avLst/>
          </a:prstGeom>
          <a:noFill/>
        </p:spPr>
        <p:txBody>
          <a:bodyPr wrap="square" rtlCol="0">
            <a:spAutoFit/>
          </a:bodyPr>
          <a:lstStyle/>
          <a:p>
            <a:r>
              <a:rPr lang="pt-BR" sz="3000" u="sng" dirty="0" smtClean="0">
                <a:solidFill>
                  <a:schemeClr val="accent1">
                    <a:lumMod val="75000"/>
                  </a:schemeClr>
                </a:solidFill>
                <a:latin typeface="+mj-lt"/>
              </a:rPr>
              <a:t>                           Mensagem 28                                 </a:t>
            </a:r>
            <a:r>
              <a:rPr lang="pt-BR" sz="100" u="sng" dirty="0" smtClean="0">
                <a:solidFill>
                  <a:schemeClr val="accent1">
                    <a:lumMod val="75000"/>
                  </a:schemeClr>
                </a:solidFill>
                <a:latin typeface="+mj-lt"/>
              </a:rPr>
              <a:t>.</a:t>
            </a:r>
            <a:endParaRPr lang="pt-BR" sz="100" u="sng" dirty="0">
              <a:solidFill>
                <a:schemeClr val="accent1">
                  <a:lumMod val="75000"/>
                </a:schemeClr>
              </a:solidFill>
              <a:latin typeface="+mj-lt"/>
            </a:endParaRPr>
          </a:p>
        </p:txBody>
      </p:sp>
      <p:sp>
        <p:nvSpPr>
          <p:cNvPr id="11" name="Rectangle 10"/>
          <p:cNvSpPr/>
          <p:nvPr/>
        </p:nvSpPr>
        <p:spPr>
          <a:xfrm>
            <a:off x="0" y="710295"/>
            <a:ext cx="9144000" cy="1087959"/>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4200" b="1" dirty="0" smtClean="0">
                <a:solidFill>
                  <a:schemeClr val="tx1"/>
                </a:solidFill>
                <a:latin typeface="+mj-lt"/>
              </a:rPr>
              <a:t>O que a falsa religião causa?</a:t>
            </a:r>
            <a:endParaRPr lang="pt-BR" sz="4200" b="1" dirty="0">
              <a:solidFill>
                <a:srgbClr val="FF0000"/>
              </a:solidFill>
              <a:latin typeface="+mj-lt"/>
            </a:endParaRPr>
          </a:p>
        </p:txBody>
      </p:sp>
      <p:sp>
        <p:nvSpPr>
          <p:cNvPr id="12" name="TextBox 11"/>
          <p:cNvSpPr txBox="1"/>
          <p:nvPr/>
        </p:nvSpPr>
        <p:spPr>
          <a:xfrm>
            <a:off x="827314" y="2083390"/>
            <a:ext cx="8316686" cy="707886"/>
          </a:xfrm>
          <a:prstGeom prst="rect">
            <a:avLst/>
          </a:prstGeom>
          <a:noFill/>
        </p:spPr>
        <p:txBody>
          <a:bodyPr wrap="square" rtlCol="0">
            <a:spAutoFit/>
          </a:bodyPr>
          <a:lstStyle/>
          <a:p>
            <a:r>
              <a:rPr lang="pt-BR" sz="4000" b="1" dirty="0" smtClean="0">
                <a:latin typeface="+mj-lt"/>
              </a:rPr>
              <a:t>1 – Causa esperança supersticiosa.</a:t>
            </a:r>
            <a:endParaRPr lang="pt-BR" sz="4000" b="1" dirty="0">
              <a:latin typeface="+mj-lt"/>
            </a:endParaRPr>
          </a:p>
        </p:txBody>
      </p:sp>
      <p:sp>
        <p:nvSpPr>
          <p:cNvPr id="13" name="TextBox 12"/>
          <p:cNvSpPr txBox="1"/>
          <p:nvPr/>
        </p:nvSpPr>
        <p:spPr>
          <a:xfrm>
            <a:off x="824592" y="2848111"/>
            <a:ext cx="8316686" cy="707886"/>
          </a:xfrm>
          <a:prstGeom prst="rect">
            <a:avLst/>
          </a:prstGeom>
          <a:noFill/>
        </p:spPr>
        <p:txBody>
          <a:bodyPr wrap="square" rtlCol="0">
            <a:spAutoFit/>
          </a:bodyPr>
          <a:lstStyle/>
          <a:p>
            <a:r>
              <a:rPr lang="pt-BR" sz="4000" b="1" dirty="0" smtClean="0">
                <a:latin typeface="+mj-lt"/>
              </a:rPr>
              <a:t>2 – Causa dogmatismo – tradição cega.</a:t>
            </a:r>
            <a:endParaRPr lang="pt-BR" sz="4000" b="1" dirty="0">
              <a:latin typeface="+mj-lt"/>
            </a:endParaRPr>
          </a:p>
        </p:txBody>
      </p:sp>
    </p:spTree>
    <p:extLst>
      <p:ext uri="{BB962C8B-B14F-4D97-AF65-F5344CB8AC3E}">
        <p14:creationId xmlns:p14="http://schemas.microsoft.com/office/powerpoint/2010/main" val="349839860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12" name="TextBox 11"/>
          <p:cNvSpPr txBox="1"/>
          <p:nvPr/>
        </p:nvSpPr>
        <p:spPr>
          <a:xfrm>
            <a:off x="419100" y="66814"/>
            <a:ext cx="8316686" cy="707886"/>
          </a:xfrm>
          <a:prstGeom prst="rect">
            <a:avLst/>
          </a:prstGeom>
          <a:noFill/>
        </p:spPr>
        <p:txBody>
          <a:bodyPr wrap="square" rtlCol="0">
            <a:spAutoFit/>
          </a:bodyPr>
          <a:lstStyle/>
          <a:p>
            <a:r>
              <a:rPr lang="pt-BR" sz="4000" b="1" dirty="0" smtClean="0">
                <a:latin typeface="+mj-lt"/>
              </a:rPr>
              <a:t>1 – Causa esperança supersticiosa.</a:t>
            </a:r>
            <a:endParaRPr lang="pt-BR" sz="4000" b="1" dirty="0">
              <a:latin typeface="+mj-lt"/>
            </a:endParaRPr>
          </a:p>
        </p:txBody>
      </p:sp>
      <p:sp>
        <p:nvSpPr>
          <p:cNvPr id="13" name="TextBox 12"/>
          <p:cNvSpPr txBox="1"/>
          <p:nvPr/>
        </p:nvSpPr>
        <p:spPr>
          <a:xfrm>
            <a:off x="416378" y="643756"/>
            <a:ext cx="8316686" cy="707886"/>
          </a:xfrm>
          <a:prstGeom prst="rect">
            <a:avLst/>
          </a:prstGeom>
          <a:noFill/>
        </p:spPr>
        <p:txBody>
          <a:bodyPr wrap="square" rtlCol="0">
            <a:spAutoFit/>
          </a:bodyPr>
          <a:lstStyle/>
          <a:p>
            <a:r>
              <a:rPr lang="pt-BR" sz="4000" b="1" dirty="0" smtClean="0">
                <a:latin typeface="+mj-lt"/>
              </a:rPr>
              <a:t>2 – Causa dogmatismo – tradição cega.</a:t>
            </a:r>
            <a:endParaRPr lang="pt-BR" sz="4000" b="1" dirty="0">
              <a:latin typeface="+mj-lt"/>
            </a:endParaRPr>
          </a:p>
        </p:txBody>
      </p:sp>
      <p:sp>
        <p:nvSpPr>
          <p:cNvPr id="7" name="TextBox 6"/>
          <p:cNvSpPr txBox="1"/>
          <p:nvPr/>
        </p:nvSpPr>
        <p:spPr>
          <a:xfrm>
            <a:off x="846364" y="1386862"/>
            <a:ext cx="8316686" cy="538609"/>
          </a:xfrm>
          <a:prstGeom prst="rect">
            <a:avLst/>
          </a:prstGeom>
          <a:noFill/>
        </p:spPr>
        <p:txBody>
          <a:bodyPr wrap="square" rtlCol="0">
            <a:spAutoFit/>
          </a:bodyPr>
          <a:lstStyle/>
          <a:p>
            <a:pPr marL="571500" indent="-571500">
              <a:buFont typeface="Arial" panose="020B0604020202020204" pitchFamily="34" charset="0"/>
              <a:buChar char="•"/>
            </a:pPr>
            <a:r>
              <a:rPr lang="pt-BR" sz="2900" b="1" dirty="0" smtClean="0">
                <a:solidFill>
                  <a:srgbClr val="C00000"/>
                </a:solidFill>
                <a:latin typeface="+mj-lt"/>
              </a:rPr>
              <a:t>Um homem procura pela cura (tanque) – V5 </a:t>
            </a:r>
            <a:endParaRPr lang="pt-BR" sz="2900" b="1" dirty="0">
              <a:solidFill>
                <a:srgbClr val="C00000"/>
              </a:solidFill>
              <a:latin typeface="+mj-lt"/>
            </a:endParaRPr>
          </a:p>
        </p:txBody>
      </p:sp>
      <p:sp>
        <p:nvSpPr>
          <p:cNvPr id="8" name="TextBox 7"/>
          <p:cNvSpPr txBox="1"/>
          <p:nvPr/>
        </p:nvSpPr>
        <p:spPr>
          <a:xfrm>
            <a:off x="843642" y="1882162"/>
            <a:ext cx="8316686" cy="538609"/>
          </a:xfrm>
          <a:prstGeom prst="rect">
            <a:avLst/>
          </a:prstGeom>
          <a:noFill/>
        </p:spPr>
        <p:txBody>
          <a:bodyPr wrap="square" rtlCol="0">
            <a:spAutoFit/>
          </a:bodyPr>
          <a:lstStyle/>
          <a:p>
            <a:pPr marL="571500" indent="-571500">
              <a:buFont typeface="Arial" panose="020B0604020202020204" pitchFamily="34" charset="0"/>
              <a:buChar char="•"/>
            </a:pPr>
            <a:r>
              <a:rPr lang="pt-BR" sz="2900" b="1" dirty="0" smtClean="0">
                <a:solidFill>
                  <a:srgbClr val="C00000"/>
                </a:solidFill>
                <a:latin typeface="+mj-lt"/>
              </a:rPr>
              <a:t>Jesus confirma sua esperança – V6-7 </a:t>
            </a:r>
            <a:endParaRPr lang="pt-BR" sz="2900" b="1" dirty="0">
              <a:solidFill>
                <a:srgbClr val="C00000"/>
              </a:solidFill>
              <a:latin typeface="+mj-lt"/>
            </a:endParaRPr>
          </a:p>
        </p:txBody>
      </p:sp>
      <p:sp>
        <p:nvSpPr>
          <p:cNvPr id="9" name="TextBox 8"/>
          <p:cNvSpPr txBox="1"/>
          <p:nvPr/>
        </p:nvSpPr>
        <p:spPr>
          <a:xfrm>
            <a:off x="840920" y="2377462"/>
            <a:ext cx="8316686" cy="538609"/>
          </a:xfrm>
          <a:prstGeom prst="rect">
            <a:avLst/>
          </a:prstGeom>
          <a:noFill/>
        </p:spPr>
        <p:txBody>
          <a:bodyPr wrap="square" rtlCol="0">
            <a:spAutoFit/>
          </a:bodyPr>
          <a:lstStyle/>
          <a:p>
            <a:pPr marL="571500" indent="-571500">
              <a:buFont typeface="Arial" panose="020B0604020202020204" pitchFamily="34" charset="0"/>
              <a:buChar char="•"/>
            </a:pPr>
            <a:r>
              <a:rPr lang="pt-BR" sz="2900" b="1" dirty="0" smtClean="0">
                <a:solidFill>
                  <a:srgbClr val="C00000"/>
                </a:solidFill>
                <a:latin typeface="+mj-lt"/>
              </a:rPr>
              <a:t>Jesus ordena algo contra a tradição – V8-9 </a:t>
            </a:r>
            <a:endParaRPr lang="pt-BR" sz="2900" b="1" dirty="0">
              <a:solidFill>
                <a:srgbClr val="C00000"/>
              </a:solidFill>
              <a:latin typeface="+mj-lt"/>
            </a:endParaRPr>
          </a:p>
        </p:txBody>
      </p:sp>
      <p:sp>
        <p:nvSpPr>
          <p:cNvPr id="10" name="TextBox 9"/>
          <p:cNvSpPr txBox="1"/>
          <p:nvPr/>
        </p:nvSpPr>
        <p:spPr>
          <a:xfrm>
            <a:off x="838198" y="2872762"/>
            <a:ext cx="8316686" cy="538609"/>
          </a:xfrm>
          <a:prstGeom prst="rect">
            <a:avLst/>
          </a:prstGeom>
          <a:noFill/>
        </p:spPr>
        <p:txBody>
          <a:bodyPr wrap="square" rtlCol="0">
            <a:spAutoFit/>
          </a:bodyPr>
          <a:lstStyle/>
          <a:p>
            <a:pPr marL="571500" indent="-571500">
              <a:buFont typeface="Arial" panose="020B0604020202020204" pitchFamily="34" charset="0"/>
              <a:buChar char="•"/>
            </a:pPr>
            <a:r>
              <a:rPr lang="pt-BR" sz="2900" b="1" dirty="0" smtClean="0">
                <a:solidFill>
                  <a:srgbClr val="C00000"/>
                </a:solidFill>
                <a:latin typeface="+mj-lt"/>
              </a:rPr>
              <a:t>Os judeus ficaram bravos – V10 </a:t>
            </a:r>
            <a:endParaRPr lang="pt-BR" sz="2900" b="1" dirty="0">
              <a:solidFill>
                <a:srgbClr val="C00000"/>
              </a:solidFill>
              <a:latin typeface="+mj-lt"/>
            </a:endParaRPr>
          </a:p>
        </p:txBody>
      </p:sp>
      <p:sp>
        <p:nvSpPr>
          <p:cNvPr id="14" name="TextBox 13"/>
          <p:cNvSpPr txBox="1"/>
          <p:nvPr/>
        </p:nvSpPr>
        <p:spPr>
          <a:xfrm>
            <a:off x="835476" y="3368062"/>
            <a:ext cx="8316686" cy="984885"/>
          </a:xfrm>
          <a:prstGeom prst="rect">
            <a:avLst/>
          </a:prstGeom>
          <a:noFill/>
        </p:spPr>
        <p:txBody>
          <a:bodyPr wrap="square" rtlCol="0">
            <a:spAutoFit/>
          </a:bodyPr>
          <a:lstStyle/>
          <a:p>
            <a:pPr marL="571500" indent="-571500">
              <a:buFont typeface="Arial" panose="020B0604020202020204" pitchFamily="34" charset="0"/>
              <a:buChar char="•"/>
            </a:pPr>
            <a:r>
              <a:rPr lang="pt-BR" sz="2900" b="1" dirty="0" smtClean="0">
                <a:solidFill>
                  <a:srgbClr val="C00000"/>
                </a:solidFill>
                <a:latin typeface="+mj-lt"/>
              </a:rPr>
              <a:t>O homem curado, porque foi coagido entregou Jesus aos judeus  – V13</a:t>
            </a:r>
            <a:endParaRPr lang="pt-BR" sz="2900" b="1" dirty="0">
              <a:solidFill>
                <a:srgbClr val="C00000"/>
              </a:solidFill>
              <a:latin typeface="+mj-lt"/>
            </a:endParaRPr>
          </a:p>
        </p:txBody>
      </p:sp>
    </p:spTree>
    <p:extLst>
      <p:ext uri="{BB962C8B-B14F-4D97-AF65-F5344CB8AC3E}">
        <p14:creationId xmlns:p14="http://schemas.microsoft.com/office/powerpoint/2010/main" val="299798722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4" name="TextBox 3"/>
          <p:cNvSpPr txBox="1"/>
          <p:nvPr/>
        </p:nvSpPr>
        <p:spPr>
          <a:xfrm>
            <a:off x="824592" y="73480"/>
            <a:ext cx="7837715" cy="569387"/>
          </a:xfrm>
          <a:prstGeom prst="rect">
            <a:avLst/>
          </a:prstGeom>
          <a:noFill/>
        </p:spPr>
        <p:txBody>
          <a:bodyPr wrap="square" rtlCol="0">
            <a:spAutoFit/>
          </a:bodyPr>
          <a:lstStyle/>
          <a:p>
            <a:r>
              <a:rPr lang="pt-BR" sz="3000" u="sng" dirty="0" smtClean="0">
                <a:solidFill>
                  <a:schemeClr val="accent1">
                    <a:lumMod val="75000"/>
                  </a:schemeClr>
                </a:solidFill>
                <a:latin typeface="+mj-lt"/>
              </a:rPr>
              <a:t>                           Mensagem 28                                 </a:t>
            </a:r>
            <a:r>
              <a:rPr lang="pt-BR" sz="100" u="sng" dirty="0" smtClean="0">
                <a:solidFill>
                  <a:schemeClr val="accent1">
                    <a:lumMod val="75000"/>
                  </a:schemeClr>
                </a:solidFill>
                <a:latin typeface="+mj-lt"/>
              </a:rPr>
              <a:t>.</a:t>
            </a:r>
            <a:endParaRPr lang="pt-BR" sz="100" u="sng" dirty="0">
              <a:solidFill>
                <a:schemeClr val="accent1">
                  <a:lumMod val="75000"/>
                </a:schemeClr>
              </a:solidFill>
              <a:latin typeface="+mj-lt"/>
            </a:endParaRPr>
          </a:p>
        </p:txBody>
      </p:sp>
      <p:sp>
        <p:nvSpPr>
          <p:cNvPr id="7" name="Rectangle 6"/>
          <p:cNvSpPr/>
          <p:nvPr/>
        </p:nvSpPr>
        <p:spPr>
          <a:xfrm>
            <a:off x="338817" y="544764"/>
            <a:ext cx="8205108" cy="1076770"/>
          </a:xfrm>
          <a:prstGeom prst="rect">
            <a:avLst/>
          </a:prstGeom>
        </p:spPr>
        <p:txBody>
          <a:bodyPr wrap="square">
            <a:spAutoFit/>
          </a:bodyPr>
          <a:lstStyle/>
          <a:p>
            <a:pPr algn="ctr">
              <a:lnSpc>
                <a:spcPct val="107000"/>
              </a:lnSpc>
              <a:spcAft>
                <a:spcPts val="800"/>
              </a:spcAft>
            </a:pPr>
            <a:r>
              <a:rPr lang="pt-BR" sz="6500" b="1" dirty="0" smtClean="0">
                <a:solidFill>
                  <a:srgbClr val="C00000"/>
                </a:solidFill>
                <a:latin typeface="Century Gothic" panose="020B0502020202020204" pitchFamily="34" charset="0"/>
                <a:ea typeface="Calibri" panose="020F0502020204030204" pitchFamily="34" charset="0"/>
                <a:cs typeface="Times New Roman" panose="02020603050405020304" pitchFamily="18" charset="0"/>
              </a:rPr>
              <a:t>João 5.17-30</a:t>
            </a:r>
            <a:endParaRPr lang="pt-BR" sz="6500" b="1" dirty="0">
              <a:solidFill>
                <a:srgbClr val="C00000"/>
              </a:solidFill>
              <a:effectLst/>
              <a:latin typeface="Century Gothic" panose="020B0502020202020204" pitchFamily="34" charset="0"/>
              <a:ea typeface="Calibri" panose="020F0502020204030204" pitchFamily="34" charset="0"/>
              <a:cs typeface="Times New Roman" panose="02020603050405020304" pitchFamily="18" charset="0"/>
            </a:endParaRPr>
          </a:p>
        </p:txBody>
      </p:sp>
      <p:sp>
        <p:nvSpPr>
          <p:cNvPr id="5" name="TextBox 4"/>
          <p:cNvSpPr txBox="1"/>
          <p:nvPr/>
        </p:nvSpPr>
        <p:spPr>
          <a:xfrm>
            <a:off x="664028" y="1503727"/>
            <a:ext cx="8316686" cy="600164"/>
          </a:xfrm>
          <a:prstGeom prst="rect">
            <a:avLst/>
          </a:prstGeom>
          <a:noFill/>
        </p:spPr>
        <p:txBody>
          <a:bodyPr wrap="square" rtlCol="0">
            <a:spAutoFit/>
          </a:bodyPr>
          <a:lstStyle/>
          <a:p>
            <a:r>
              <a:rPr lang="pt-BR" sz="3300" b="1" dirty="0" smtClean="0">
                <a:latin typeface="+mj-lt"/>
              </a:rPr>
              <a:t>1 – Jesus provoca a tradição (17-18).</a:t>
            </a:r>
            <a:endParaRPr lang="pt-BR" sz="3300" b="1" dirty="0">
              <a:latin typeface="+mj-lt"/>
            </a:endParaRPr>
          </a:p>
        </p:txBody>
      </p:sp>
      <p:sp>
        <p:nvSpPr>
          <p:cNvPr id="6" name="TextBox 5"/>
          <p:cNvSpPr txBox="1"/>
          <p:nvPr/>
        </p:nvSpPr>
        <p:spPr>
          <a:xfrm>
            <a:off x="661304" y="2105161"/>
            <a:ext cx="8817432" cy="600164"/>
          </a:xfrm>
          <a:prstGeom prst="rect">
            <a:avLst/>
          </a:prstGeom>
          <a:noFill/>
        </p:spPr>
        <p:txBody>
          <a:bodyPr wrap="square" rtlCol="0">
            <a:spAutoFit/>
          </a:bodyPr>
          <a:lstStyle/>
          <a:p>
            <a:r>
              <a:rPr lang="pt-BR" sz="3300" b="1" dirty="0" smtClean="0">
                <a:latin typeface="+mj-lt"/>
              </a:rPr>
              <a:t>2 – Mostra as consequências da fé mistica (19-30).</a:t>
            </a:r>
            <a:endParaRPr lang="pt-BR" sz="3300" b="1" dirty="0">
              <a:latin typeface="+mj-lt"/>
            </a:endParaRPr>
          </a:p>
        </p:txBody>
      </p:sp>
      <p:sp>
        <p:nvSpPr>
          <p:cNvPr id="8" name="TextBox 7"/>
          <p:cNvSpPr txBox="1"/>
          <p:nvPr/>
        </p:nvSpPr>
        <p:spPr>
          <a:xfrm>
            <a:off x="2872262" y="2658633"/>
            <a:ext cx="6273305" cy="538609"/>
          </a:xfrm>
          <a:prstGeom prst="rect">
            <a:avLst/>
          </a:prstGeom>
          <a:noFill/>
        </p:spPr>
        <p:txBody>
          <a:bodyPr wrap="square" rtlCol="0">
            <a:spAutoFit/>
          </a:bodyPr>
          <a:lstStyle/>
          <a:p>
            <a:r>
              <a:rPr lang="pt-BR" sz="2900" b="1" dirty="0" smtClean="0">
                <a:latin typeface="+mj-lt"/>
              </a:rPr>
              <a:t>I – Filho e as obras do Pai (19-23)</a:t>
            </a:r>
            <a:endParaRPr lang="pt-BR" sz="2900" b="1" dirty="0">
              <a:latin typeface="+mj-lt"/>
            </a:endParaRPr>
          </a:p>
        </p:txBody>
      </p:sp>
      <p:sp>
        <p:nvSpPr>
          <p:cNvPr id="9" name="TextBox 8"/>
          <p:cNvSpPr txBox="1"/>
          <p:nvPr/>
        </p:nvSpPr>
        <p:spPr>
          <a:xfrm>
            <a:off x="2872265" y="3105969"/>
            <a:ext cx="6273305" cy="538609"/>
          </a:xfrm>
          <a:prstGeom prst="rect">
            <a:avLst/>
          </a:prstGeom>
          <a:noFill/>
        </p:spPr>
        <p:txBody>
          <a:bodyPr wrap="square" rtlCol="0">
            <a:spAutoFit/>
          </a:bodyPr>
          <a:lstStyle/>
          <a:p>
            <a:r>
              <a:rPr lang="pt-BR" sz="2900" b="1" dirty="0" smtClean="0">
                <a:latin typeface="+mj-lt"/>
              </a:rPr>
              <a:t>II – Sua palavra e a salvação (24)</a:t>
            </a:r>
            <a:endParaRPr lang="pt-BR" sz="2900" b="1" dirty="0">
              <a:latin typeface="+mj-lt"/>
            </a:endParaRPr>
          </a:p>
        </p:txBody>
      </p:sp>
      <p:sp>
        <p:nvSpPr>
          <p:cNvPr id="10" name="TextBox 9"/>
          <p:cNvSpPr txBox="1"/>
          <p:nvPr/>
        </p:nvSpPr>
        <p:spPr>
          <a:xfrm>
            <a:off x="2869545" y="3601267"/>
            <a:ext cx="6273305" cy="538609"/>
          </a:xfrm>
          <a:prstGeom prst="rect">
            <a:avLst/>
          </a:prstGeom>
          <a:noFill/>
        </p:spPr>
        <p:txBody>
          <a:bodyPr wrap="square" rtlCol="0">
            <a:spAutoFit/>
          </a:bodyPr>
          <a:lstStyle/>
          <a:p>
            <a:r>
              <a:rPr lang="pt-BR" sz="2900" b="1" dirty="0" smtClean="0">
                <a:latin typeface="+mj-lt"/>
              </a:rPr>
              <a:t>III – O dia do juízo (25-30)</a:t>
            </a:r>
            <a:endParaRPr lang="pt-BR" sz="2900" b="1" dirty="0">
              <a:latin typeface="+mj-lt"/>
            </a:endParaRPr>
          </a:p>
        </p:txBody>
      </p:sp>
    </p:spTree>
    <p:extLst>
      <p:ext uri="{BB962C8B-B14F-4D97-AF65-F5344CB8AC3E}">
        <p14:creationId xmlns:p14="http://schemas.microsoft.com/office/powerpoint/2010/main" val="247373945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p:cTn id="20" dur="500" fill="hold"/>
                                        <p:tgtEl>
                                          <p:spTgt spid="8"/>
                                        </p:tgtEl>
                                        <p:attrNameLst>
                                          <p:attrName>ppt_w</p:attrName>
                                        </p:attrNameLst>
                                      </p:cBhvr>
                                      <p:tavLst>
                                        <p:tav tm="0">
                                          <p:val>
                                            <p:fltVal val="0"/>
                                          </p:val>
                                        </p:tav>
                                        <p:tav tm="100000">
                                          <p:val>
                                            <p:strVal val="#ppt_w"/>
                                          </p:val>
                                        </p:tav>
                                      </p:tavLst>
                                    </p:anim>
                                    <p:anim calcmode="lin" valueType="num">
                                      <p:cBhvr>
                                        <p:cTn id="21" dur="500" fill="hold"/>
                                        <p:tgtEl>
                                          <p:spTgt spid="8"/>
                                        </p:tgtEl>
                                        <p:attrNameLst>
                                          <p:attrName>ppt_h</p:attrName>
                                        </p:attrNameLst>
                                      </p:cBhvr>
                                      <p:tavLst>
                                        <p:tav tm="0">
                                          <p:val>
                                            <p:fltVal val="0"/>
                                          </p:val>
                                        </p:tav>
                                        <p:tav tm="100000">
                                          <p:val>
                                            <p:strVal val="#ppt_h"/>
                                          </p:val>
                                        </p:tav>
                                      </p:tavLst>
                                    </p:anim>
                                    <p:animEffect transition="in" filter="fade">
                                      <p:cBhvr>
                                        <p:cTn id="22" dur="500"/>
                                        <p:tgtEl>
                                          <p:spTgt spid="8"/>
                                        </p:tgtEl>
                                      </p:cBhvr>
                                    </p:animEffect>
                                  </p:childTnLst>
                                </p:cTn>
                              </p:par>
                            </p:childTnLst>
                          </p:cTn>
                        </p:par>
                        <p:par>
                          <p:cTn id="23" fill="hold">
                            <p:stCondLst>
                              <p:cond delay="500"/>
                            </p:stCondLst>
                            <p:childTnLst>
                              <p:par>
                                <p:cTn id="24" presetID="53" presetClass="entr" presetSubtype="16"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p:cTn id="26" dur="500" fill="hold"/>
                                        <p:tgtEl>
                                          <p:spTgt spid="9"/>
                                        </p:tgtEl>
                                        <p:attrNameLst>
                                          <p:attrName>ppt_w</p:attrName>
                                        </p:attrNameLst>
                                      </p:cBhvr>
                                      <p:tavLst>
                                        <p:tav tm="0">
                                          <p:val>
                                            <p:fltVal val="0"/>
                                          </p:val>
                                        </p:tav>
                                        <p:tav tm="100000">
                                          <p:val>
                                            <p:strVal val="#ppt_w"/>
                                          </p:val>
                                        </p:tav>
                                      </p:tavLst>
                                    </p:anim>
                                    <p:anim calcmode="lin" valueType="num">
                                      <p:cBhvr>
                                        <p:cTn id="27" dur="500" fill="hold"/>
                                        <p:tgtEl>
                                          <p:spTgt spid="9"/>
                                        </p:tgtEl>
                                        <p:attrNameLst>
                                          <p:attrName>ppt_h</p:attrName>
                                        </p:attrNameLst>
                                      </p:cBhvr>
                                      <p:tavLst>
                                        <p:tav tm="0">
                                          <p:val>
                                            <p:fltVal val="0"/>
                                          </p:val>
                                        </p:tav>
                                        <p:tav tm="100000">
                                          <p:val>
                                            <p:strVal val="#ppt_h"/>
                                          </p:val>
                                        </p:tav>
                                      </p:tavLst>
                                    </p:anim>
                                    <p:animEffect transition="in" filter="fade">
                                      <p:cBhvr>
                                        <p:cTn id="28" dur="500"/>
                                        <p:tgtEl>
                                          <p:spTgt spid="9"/>
                                        </p:tgtEl>
                                      </p:cBhvr>
                                    </p:animEffect>
                                  </p:childTnLst>
                                </p:cTn>
                              </p:par>
                            </p:childTnLst>
                          </p:cTn>
                        </p:par>
                        <p:par>
                          <p:cTn id="29" fill="hold">
                            <p:stCondLst>
                              <p:cond delay="1000"/>
                            </p:stCondLst>
                            <p:childTnLst>
                              <p:par>
                                <p:cTn id="30" presetID="53" presetClass="entr" presetSubtype="16"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Effect transition="in" filter="fade">
                                      <p:cBhvr>
                                        <p:cTn id="3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P spid="9" grpId="0"/>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4" name="TextBox 3"/>
          <p:cNvSpPr txBox="1"/>
          <p:nvPr/>
        </p:nvSpPr>
        <p:spPr>
          <a:xfrm>
            <a:off x="824592" y="73480"/>
            <a:ext cx="7837715" cy="569387"/>
          </a:xfrm>
          <a:prstGeom prst="rect">
            <a:avLst/>
          </a:prstGeom>
          <a:noFill/>
        </p:spPr>
        <p:txBody>
          <a:bodyPr wrap="square" rtlCol="0">
            <a:spAutoFit/>
          </a:bodyPr>
          <a:lstStyle/>
          <a:p>
            <a:r>
              <a:rPr lang="pt-BR" sz="3000" u="sng" dirty="0" smtClean="0">
                <a:solidFill>
                  <a:schemeClr val="accent1">
                    <a:lumMod val="75000"/>
                  </a:schemeClr>
                </a:solidFill>
                <a:latin typeface="+mj-lt"/>
              </a:rPr>
              <a:t>                           Mensagem 28                                 </a:t>
            </a:r>
            <a:r>
              <a:rPr lang="pt-BR" sz="100" u="sng" dirty="0" smtClean="0">
                <a:solidFill>
                  <a:schemeClr val="accent1">
                    <a:lumMod val="75000"/>
                  </a:schemeClr>
                </a:solidFill>
                <a:latin typeface="+mj-lt"/>
              </a:rPr>
              <a:t>.</a:t>
            </a:r>
            <a:endParaRPr lang="pt-BR" sz="100" u="sng" dirty="0">
              <a:solidFill>
                <a:schemeClr val="accent1">
                  <a:lumMod val="75000"/>
                </a:schemeClr>
              </a:solidFill>
              <a:latin typeface="+mj-lt"/>
            </a:endParaRPr>
          </a:p>
        </p:txBody>
      </p:sp>
      <p:sp>
        <p:nvSpPr>
          <p:cNvPr id="11" name="Rectangle 10"/>
          <p:cNvSpPr/>
          <p:nvPr/>
        </p:nvSpPr>
        <p:spPr>
          <a:xfrm>
            <a:off x="273503" y="781526"/>
            <a:ext cx="8205108" cy="1228157"/>
          </a:xfrm>
          <a:prstGeom prst="rect">
            <a:avLst/>
          </a:prstGeom>
        </p:spPr>
        <p:txBody>
          <a:bodyPr wrap="square">
            <a:spAutoFit/>
          </a:bodyPr>
          <a:lstStyle/>
          <a:p>
            <a:pPr algn="ctr">
              <a:lnSpc>
                <a:spcPct val="107000"/>
              </a:lnSpc>
              <a:spcAft>
                <a:spcPts val="800"/>
              </a:spcAft>
            </a:pPr>
            <a:r>
              <a:rPr lang="pt-BR" sz="7500" b="1" dirty="0" smtClean="0">
                <a:solidFill>
                  <a:srgbClr val="C00000"/>
                </a:solidFill>
                <a:latin typeface="Century Gothic" panose="020B0502020202020204" pitchFamily="34" charset="0"/>
                <a:ea typeface="Calibri" panose="020F0502020204030204" pitchFamily="34" charset="0"/>
                <a:cs typeface="Times New Roman" panose="02020603050405020304" pitchFamily="18" charset="0"/>
              </a:rPr>
              <a:t>João 5.17-23</a:t>
            </a:r>
            <a:endParaRPr lang="pt-BR" sz="7500" b="1" dirty="0">
              <a:solidFill>
                <a:srgbClr val="C00000"/>
              </a:solidFill>
              <a:effectLst/>
              <a:latin typeface="Century Gothic" panose="020B0502020202020204" pitchFamily="34" charset="0"/>
              <a:ea typeface="Calibri" panose="020F0502020204030204" pitchFamily="34" charset="0"/>
              <a:cs typeface="Times New Roman" panose="02020603050405020304" pitchFamily="18" charset="0"/>
            </a:endParaRPr>
          </a:p>
        </p:txBody>
      </p:sp>
      <p:sp>
        <p:nvSpPr>
          <p:cNvPr id="13" name="TextBox 12"/>
          <p:cNvSpPr txBox="1"/>
          <p:nvPr/>
        </p:nvSpPr>
        <p:spPr>
          <a:xfrm>
            <a:off x="987879" y="2318657"/>
            <a:ext cx="7315200" cy="1323439"/>
          </a:xfrm>
          <a:prstGeom prst="rect">
            <a:avLst/>
          </a:prstGeom>
          <a:noFill/>
        </p:spPr>
        <p:txBody>
          <a:bodyPr wrap="square" rtlCol="0">
            <a:spAutoFit/>
          </a:bodyPr>
          <a:lstStyle/>
          <a:p>
            <a:pPr algn="ctr"/>
            <a:r>
              <a:rPr lang="pt-BR" sz="4000" b="1" dirty="0" smtClean="0">
                <a:latin typeface="+mj-lt"/>
              </a:rPr>
              <a:t>As consequências de uma fé mistificada, não exclusiva em Jesus.</a:t>
            </a:r>
            <a:endParaRPr lang="pt-BR" sz="4000" b="1" dirty="0">
              <a:latin typeface="+mj-lt"/>
            </a:endParaRPr>
          </a:p>
        </p:txBody>
      </p:sp>
    </p:spTree>
    <p:extLst>
      <p:ext uri="{BB962C8B-B14F-4D97-AF65-F5344CB8AC3E}">
        <p14:creationId xmlns:p14="http://schemas.microsoft.com/office/powerpoint/2010/main" val="338913216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4" name="TextBox 3"/>
          <p:cNvSpPr txBox="1"/>
          <p:nvPr/>
        </p:nvSpPr>
        <p:spPr>
          <a:xfrm>
            <a:off x="824592" y="73480"/>
            <a:ext cx="7837715" cy="569387"/>
          </a:xfrm>
          <a:prstGeom prst="rect">
            <a:avLst/>
          </a:prstGeom>
          <a:noFill/>
        </p:spPr>
        <p:txBody>
          <a:bodyPr wrap="square" rtlCol="0">
            <a:spAutoFit/>
          </a:bodyPr>
          <a:lstStyle/>
          <a:p>
            <a:r>
              <a:rPr lang="pt-BR" sz="3000" u="sng" dirty="0" smtClean="0">
                <a:solidFill>
                  <a:schemeClr val="accent1">
                    <a:lumMod val="75000"/>
                  </a:schemeClr>
                </a:solidFill>
                <a:latin typeface="+mj-lt"/>
              </a:rPr>
              <a:t>                           Mensagem 28                                 </a:t>
            </a:r>
            <a:r>
              <a:rPr lang="pt-BR" sz="100" u="sng" dirty="0" smtClean="0">
                <a:solidFill>
                  <a:schemeClr val="accent1">
                    <a:lumMod val="75000"/>
                  </a:schemeClr>
                </a:solidFill>
                <a:latin typeface="+mj-lt"/>
              </a:rPr>
              <a:t>.</a:t>
            </a:r>
            <a:endParaRPr lang="pt-BR" sz="100" u="sng" dirty="0">
              <a:solidFill>
                <a:schemeClr val="accent1">
                  <a:lumMod val="75000"/>
                </a:schemeClr>
              </a:solidFill>
              <a:latin typeface="+mj-lt"/>
            </a:endParaRPr>
          </a:p>
        </p:txBody>
      </p:sp>
      <p:sp>
        <p:nvSpPr>
          <p:cNvPr id="9" name="Rectangle 8"/>
          <p:cNvSpPr/>
          <p:nvPr/>
        </p:nvSpPr>
        <p:spPr>
          <a:xfrm>
            <a:off x="273503" y="781526"/>
            <a:ext cx="8205108" cy="1228157"/>
          </a:xfrm>
          <a:prstGeom prst="rect">
            <a:avLst/>
          </a:prstGeom>
        </p:spPr>
        <p:txBody>
          <a:bodyPr wrap="square">
            <a:spAutoFit/>
          </a:bodyPr>
          <a:lstStyle/>
          <a:p>
            <a:pPr algn="ctr">
              <a:lnSpc>
                <a:spcPct val="107000"/>
              </a:lnSpc>
              <a:spcAft>
                <a:spcPts val="800"/>
              </a:spcAft>
            </a:pPr>
            <a:r>
              <a:rPr lang="pt-BR" sz="7500" b="1" dirty="0" smtClean="0">
                <a:solidFill>
                  <a:srgbClr val="C00000"/>
                </a:solidFill>
                <a:latin typeface="Century Gothic" panose="020B0502020202020204" pitchFamily="34" charset="0"/>
                <a:ea typeface="Calibri" panose="020F0502020204030204" pitchFamily="34" charset="0"/>
                <a:cs typeface="Times New Roman" panose="02020603050405020304" pitchFamily="18" charset="0"/>
              </a:rPr>
              <a:t>João 5.17-23</a:t>
            </a:r>
            <a:endParaRPr lang="pt-BR" sz="7500" b="1" dirty="0">
              <a:solidFill>
                <a:srgbClr val="C00000"/>
              </a:solidFill>
              <a:effectLst/>
              <a:latin typeface="Century Gothic" panose="020B0502020202020204" pitchFamily="34" charset="0"/>
              <a:ea typeface="Calibri" panose="020F0502020204030204" pitchFamily="34" charset="0"/>
              <a:cs typeface="Times New Roman" panose="02020603050405020304" pitchFamily="18" charset="0"/>
            </a:endParaRPr>
          </a:p>
        </p:txBody>
      </p:sp>
      <p:sp>
        <p:nvSpPr>
          <p:cNvPr id="6" name="Rectangle 5"/>
          <p:cNvSpPr/>
          <p:nvPr/>
        </p:nvSpPr>
        <p:spPr>
          <a:xfrm>
            <a:off x="0" y="2009682"/>
            <a:ext cx="9144000" cy="48483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 name="TextBox 13"/>
          <p:cNvSpPr txBox="1"/>
          <p:nvPr/>
        </p:nvSpPr>
        <p:spPr>
          <a:xfrm>
            <a:off x="391885" y="3069230"/>
            <a:ext cx="8588829" cy="2585323"/>
          </a:xfrm>
          <a:prstGeom prst="rect">
            <a:avLst/>
          </a:prstGeom>
          <a:noFill/>
          <a:ln>
            <a:noFill/>
          </a:ln>
        </p:spPr>
        <p:txBody>
          <a:bodyPr wrap="square" rtlCol="0">
            <a:spAutoFit/>
          </a:bodyPr>
          <a:lstStyle/>
          <a:p>
            <a:r>
              <a:rPr lang="pt-BR" sz="2700" dirty="0">
                <a:solidFill>
                  <a:srgbClr val="C00000"/>
                </a:solidFill>
                <a:latin typeface="+mj-lt"/>
              </a:rPr>
              <a:t>17</a:t>
            </a:r>
            <a:r>
              <a:rPr lang="pt-BR" sz="2700" dirty="0">
                <a:latin typeface="+mj-lt"/>
              </a:rPr>
              <a:t> </a:t>
            </a:r>
            <a:r>
              <a:rPr lang="pt-BR" sz="2700" dirty="0" smtClean="0">
                <a:latin typeface="+mj-lt"/>
              </a:rPr>
              <a:t>Mas ele (Jesus) </a:t>
            </a:r>
            <a:r>
              <a:rPr lang="pt-BR" sz="2700" dirty="0">
                <a:latin typeface="+mj-lt"/>
              </a:rPr>
              <a:t>lhes disse: Meu Pai trabalha até agora, e eu trabalho também.</a:t>
            </a:r>
          </a:p>
          <a:p>
            <a:r>
              <a:rPr lang="pt-BR" sz="2700" dirty="0">
                <a:solidFill>
                  <a:srgbClr val="C00000"/>
                </a:solidFill>
                <a:latin typeface="+mj-lt"/>
              </a:rPr>
              <a:t>18</a:t>
            </a:r>
            <a:r>
              <a:rPr lang="pt-BR" sz="2700" dirty="0">
                <a:latin typeface="+mj-lt"/>
              </a:rPr>
              <a:t>  Por isso, pois, os judeus ainda mais procuravam matá-lo, porque não somente violava o sábado, mas também dizia que Deus era seu próprio Pai, fazendo-se igual a Deus</a:t>
            </a:r>
            <a:r>
              <a:rPr lang="pt-BR" sz="2700" dirty="0" smtClean="0">
                <a:latin typeface="+mj-lt"/>
              </a:rPr>
              <a:t>. enviou.</a:t>
            </a:r>
            <a:endParaRPr lang="pt-BR" sz="2700" dirty="0">
              <a:latin typeface="+mj-lt"/>
            </a:endParaRPr>
          </a:p>
        </p:txBody>
      </p:sp>
      <p:sp>
        <p:nvSpPr>
          <p:cNvPr id="15" name="TextBox 14"/>
          <p:cNvSpPr txBox="1"/>
          <p:nvPr/>
        </p:nvSpPr>
        <p:spPr>
          <a:xfrm>
            <a:off x="451758" y="2189526"/>
            <a:ext cx="8316686" cy="707886"/>
          </a:xfrm>
          <a:prstGeom prst="rect">
            <a:avLst/>
          </a:prstGeom>
          <a:noFill/>
        </p:spPr>
        <p:txBody>
          <a:bodyPr wrap="square" rtlCol="0">
            <a:spAutoFit/>
          </a:bodyPr>
          <a:lstStyle/>
          <a:p>
            <a:r>
              <a:rPr lang="pt-BR" sz="4000" b="1" dirty="0" smtClean="0">
                <a:latin typeface="+mj-lt"/>
              </a:rPr>
              <a:t>1 – Jesus provoca a tradição religiosa.</a:t>
            </a:r>
            <a:endParaRPr lang="pt-BR" sz="4000" b="1" dirty="0">
              <a:latin typeface="+mj-lt"/>
            </a:endParaRPr>
          </a:p>
        </p:txBody>
      </p:sp>
    </p:spTree>
    <p:extLst>
      <p:ext uri="{BB962C8B-B14F-4D97-AF65-F5344CB8AC3E}">
        <p14:creationId xmlns:p14="http://schemas.microsoft.com/office/powerpoint/2010/main" val="213108598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 calcmode="lin" valueType="num">
                                      <p:cBhvr>
                                        <p:cTn id="10" dur="500" fill="hold"/>
                                        <p:tgtEl>
                                          <p:spTgt spid="15"/>
                                        </p:tgtEl>
                                        <p:attrNameLst>
                                          <p:attrName>ppt_w</p:attrName>
                                        </p:attrNameLst>
                                      </p:cBhvr>
                                      <p:tavLst>
                                        <p:tav tm="0">
                                          <p:val>
                                            <p:fltVal val="0"/>
                                          </p:val>
                                        </p:tav>
                                        <p:tav tm="100000">
                                          <p:val>
                                            <p:strVal val="#ppt_w"/>
                                          </p:val>
                                        </p:tav>
                                      </p:tavLst>
                                    </p:anim>
                                    <p:anim calcmode="lin" valueType="num">
                                      <p:cBhvr>
                                        <p:cTn id="11" dur="500" fill="hold"/>
                                        <p:tgtEl>
                                          <p:spTgt spid="15"/>
                                        </p:tgtEl>
                                        <p:attrNameLst>
                                          <p:attrName>ppt_h</p:attrName>
                                        </p:attrNameLst>
                                      </p:cBhvr>
                                      <p:tavLst>
                                        <p:tav tm="0">
                                          <p:val>
                                            <p:fltVal val="0"/>
                                          </p:val>
                                        </p:tav>
                                        <p:tav tm="100000">
                                          <p:val>
                                            <p:strVal val="#ppt_h"/>
                                          </p:val>
                                        </p:tav>
                                      </p:tavLst>
                                    </p:anim>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randombar(horizontal)">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4" grpId="0"/>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4" name="TextBox 3"/>
          <p:cNvSpPr txBox="1"/>
          <p:nvPr/>
        </p:nvSpPr>
        <p:spPr>
          <a:xfrm>
            <a:off x="824592" y="73480"/>
            <a:ext cx="7837715" cy="569387"/>
          </a:xfrm>
          <a:prstGeom prst="rect">
            <a:avLst/>
          </a:prstGeom>
          <a:noFill/>
        </p:spPr>
        <p:txBody>
          <a:bodyPr wrap="square" rtlCol="0">
            <a:spAutoFit/>
          </a:bodyPr>
          <a:lstStyle/>
          <a:p>
            <a:r>
              <a:rPr lang="pt-BR" sz="3000" u="sng" dirty="0" smtClean="0">
                <a:solidFill>
                  <a:schemeClr val="accent1">
                    <a:lumMod val="75000"/>
                  </a:schemeClr>
                </a:solidFill>
                <a:latin typeface="+mj-lt"/>
              </a:rPr>
              <a:t>                           Mensagem 28                                 </a:t>
            </a:r>
            <a:r>
              <a:rPr lang="pt-BR" sz="100" u="sng" dirty="0" smtClean="0">
                <a:solidFill>
                  <a:schemeClr val="accent1">
                    <a:lumMod val="75000"/>
                  </a:schemeClr>
                </a:solidFill>
                <a:latin typeface="+mj-lt"/>
              </a:rPr>
              <a:t>.</a:t>
            </a:r>
            <a:endParaRPr lang="pt-BR" sz="100" u="sng" dirty="0">
              <a:solidFill>
                <a:schemeClr val="accent1">
                  <a:lumMod val="75000"/>
                </a:schemeClr>
              </a:solidFill>
              <a:latin typeface="+mj-lt"/>
            </a:endParaRPr>
          </a:p>
        </p:txBody>
      </p:sp>
      <p:sp>
        <p:nvSpPr>
          <p:cNvPr id="9" name="Rectangle 8"/>
          <p:cNvSpPr/>
          <p:nvPr/>
        </p:nvSpPr>
        <p:spPr>
          <a:xfrm>
            <a:off x="273503" y="781526"/>
            <a:ext cx="8205108" cy="1228157"/>
          </a:xfrm>
          <a:prstGeom prst="rect">
            <a:avLst/>
          </a:prstGeom>
        </p:spPr>
        <p:txBody>
          <a:bodyPr wrap="square">
            <a:spAutoFit/>
          </a:bodyPr>
          <a:lstStyle/>
          <a:p>
            <a:pPr algn="ctr">
              <a:lnSpc>
                <a:spcPct val="107000"/>
              </a:lnSpc>
              <a:spcAft>
                <a:spcPts val="800"/>
              </a:spcAft>
            </a:pPr>
            <a:r>
              <a:rPr lang="pt-BR" sz="7500" b="1" dirty="0" smtClean="0">
                <a:solidFill>
                  <a:srgbClr val="C00000"/>
                </a:solidFill>
                <a:latin typeface="Century Gothic" panose="020B0502020202020204" pitchFamily="34" charset="0"/>
                <a:ea typeface="Calibri" panose="020F0502020204030204" pitchFamily="34" charset="0"/>
                <a:cs typeface="Times New Roman" panose="02020603050405020304" pitchFamily="18" charset="0"/>
              </a:rPr>
              <a:t>João 5.17-23</a:t>
            </a:r>
            <a:endParaRPr lang="pt-BR" sz="7500" b="1" dirty="0">
              <a:solidFill>
                <a:srgbClr val="C00000"/>
              </a:solidFill>
              <a:effectLst/>
              <a:latin typeface="Century Gothic" panose="020B0502020202020204" pitchFamily="34" charset="0"/>
              <a:ea typeface="Calibri" panose="020F0502020204030204" pitchFamily="34" charset="0"/>
              <a:cs typeface="Times New Roman" panose="02020603050405020304" pitchFamily="18" charset="0"/>
            </a:endParaRPr>
          </a:p>
        </p:txBody>
      </p:sp>
      <p:sp>
        <p:nvSpPr>
          <p:cNvPr id="6" name="Rectangle 5"/>
          <p:cNvSpPr/>
          <p:nvPr/>
        </p:nvSpPr>
        <p:spPr>
          <a:xfrm>
            <a:off x="0" y="2009682"/>
            <a:ext cx="9144000" cy="48483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TextBox 7"/>
          <p:cNvSpPr txBox="1"/>
          <p:nvPr/>
        </p:nvSpPr>
        <p:spPr>
          <a:xfrm>
            <a:off x="424541" y="3519939"/>
            <a:ext cx="8556173" cy="3000821"/>
          </a:xfrm>
          <a:prstGeom prst="rect">
            <a:avLst/>
          </a:prstGeom>
          <a:solidFill>
            <a:schemeClr val="bg1"/>
          </a:solidFill>
          <a:ln>
            <a:noFill/>
          </a:ln>
        </p:spPr>
        <p:txBody>
          <a:bodyPr wrap="square" rtlCol="0">
            <a:spAutoFit/>
          </a:bodyPr>
          <a:lstStyle/>
          <a:p>
            <a:r>
              <a:rPr lang="pt-BR" sz="2700" dirty="0" smtClean="0">
                <a:solidFill>
                  <a:srgbClr val="C00000"/>
                </a:solidFill>
                <a:latin typeface="+mj-lt"/>
              </a:rPr>
              <a:t>19</a:t>
            </a:r>
            <a:r>
              <a:rPr lang="pt-BR" sz="2700" dirty="0" smtClean="0">
                <a:latin typeface="+mj-lt"/>
              </a:rPr>
              <a:t>  </a:t>
            </a:r>
            <a:r>
              <a:rPr lang="pt-BR" sz="2700" dirty="0">
                <a:latin typeface="+mj-lt"/>
              </a:rPr>
              <a:t>Então, lhes falou Jesus: Em verdade, em verdade vos digo que o Filho nada pode fazer de si mesmo, senão somente aquilo que vir fazer o Pai; porque tudo o que este fizer, o Filho também semelhantemente o faz.</a:t>
            </a:r>
          </a:p>
          <a:p>
            <a:r>
              <a:rPr lang="pt-BR" sz="2700" dirty="0">
                <a:solidFill>
                  <a:srgbClr val="C00000"/>
                </a:solidFill>
                <a:latin typeface="+mj-lt"/>
              </a:rPr>
              <a:t>20</a:t>
            </a:r>
            <a:r>
              <a:rPr lang="pt-BR" sz="2700" dirty="0">
                <a:latin typeface="+mj-lt"/>
              </a:rPr>
              <a:t>  Porque o Pai ama ao Filho, e lhe mostra tudo o que faz, e maiores obras do que estas lhe mostrará, para que vos maravilheis</a:t>
            </a:r>
            <a:r>
              <a:rPr lang="pt-BR" sz="2700" dirty="0" smtClean="0">
                <a:latin typeface="+mj-lt"/>
              </a:rPr>
              <a:t>.</a:t>
            </a:r>
            <a:endParaRPr lang="pt-BR" sz="2700" dirty="0">
              <a:latin typeface="+mj-lt"/>
            </a:endParaRPr>
          </a:p>
        </p:txBody>
      </p:sp>
      <p:sp>
        <p:nvSpPr>
          <p:cNvPr id="10" name="TextBox 9"/>
          <p:cNvSpPr txBox="1"/>
          <p:nvPr/>
        </p:nvSpPr>
        <p:spPr>
          <a:xfrm>
            <a:off x="451757" y="2189526"/>
            <a:ext cx="8610599" cy="1323439"/>
          </a:xfrm>
          <a:prstGeom prst="rect">
            <a:avLst/>
          </a:prstGeom>
          <a:noFill/>
        </p:spPr>
        <p:txBody>
          <a:bodyPr wrap="square" rtlCol="0">
            <a:spAutoFit/>
          </a:bodyPr>
          <a:lstStyle/>
          <a:p>
            <a:r>
              <a:rPr lang="pt-BR" sz="4000" b="1" dirty="0" smtClean="0">
                <a:latin typeface="+mj-lt"/>
              </a:rPr>
              <a:t>2 – As consequências de uma fé mistificada, não exclusiva em Jesus.</a:t>
            </a:r>
            <a:endParaRPr lang="pt-BR" sz="4000" b="1" dirty="0">
              <a:latin typeface="+mj-lt"/>
            </a:endParaRPr>
          </a:p>
        </p:txBody>
      </p:sp>
    </p:spTree>
    <p:extLst>
      <p:ext uri="{BB962C8B-B14F-4D97-AF65-F5344CB8AC3E}">
        <p14:creationId xmlns:p14="http://schemas.microsoft.com/office/powerpoint/2010/main" val="247490040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Effect transition="in" filter="fade">
                                      <p:cBhvr>
                                        <p:cTn id="1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4" name="TextBox 3"/>
          <p:cNvSpPr txBox="1"/>
          <p:nvPr/>
        </p:nvSpPr>
        <p:spPr>
          <a:xfrm>
            <a:off x="824592" y="73480"/>
            <a:ext cx="7837715" cy="569387"/>
          </a:xfrm>
          <a:prstGeom prst="rect">
            <a:avLst/>
          </a:prstGeom>
          <a:noFill/>
        </p:spPr>
        <p:txBody>
          <a:bodyPr wrap="square" rtlCol="0">
            <a:spAutoFit/>
          </a:bodyPr>
          <a:lstStyle/>
          <a:p>
            <a:r>
              <a:rPr lang="pt-BR" sz="3000" u="sng" dirty="0" smtClean="0">
                <a:solidFill>
                  <a:schemeClr val="accent1">
                    <a:lumMod val="75000"/>
                  </a:schemeClr>
                </a:solidFill>
                <a:latin typeface="+mj-lt"/>
              </a:rPr>
              <a:t>                           Mensagem 28                                 </a:t>
            </a:r>
            <a:r>
              <a:rPr lang="pt-BR" sz="100" u="sng" dirty="0" smtClean="0">
                <a:solidFill>
                  <a:schemeClr val="accent1">
                    <a:lumMod val="75000"/>
                  </a:schemeClr>
                </a:solidFill>
                <a:latin typeface="+mj-lt"/>
              </a:rPr>
              <a:t>.</a:t>
            </a:r>
            <a:endParaRPr lang="pt-BR" sz="100" u="sng" dirty="0">
              <a:solidFill>
                <a:schemeClr val="accent1">
                  <a:lumMod val="75000"/>
                </a:schemeClr>
              </a:solidFill>
              <a:latin typeface="+mj-lt"/>
            </a:endParaRPr>
          </a:p>
        </p:txBody>
      </p:sp>
      <p:sp>
        <p:nvSpPr>
          <p:cNvPr id="9" name="Rectangle 8"/>
          <p:cNvSpPr/>
          <p:nvPr/>
        </p:nvSpPr>
        <p:spPr>
          <a:xfrm>
            <a:off x="273503" y="781526"/>
            <a:ext cx="8205108" cy="1228157"/>
          </a:xfrm>
          <a:prstGeom prst="rect">
            <a:avLst/>
          </a:prstGeom>
        </p:spPr>
        <p:txBody>
          <a:bodyPr wrap="square">
            <a:spAutoFit/>
          </a:bodyPr>
          <a:lstStyle/>
          <a:p>
            <a:pPr algn="ctr">
              <a:lnSpc>
                <a:spcPct val="107000"/>
              </a:lnSpc>
              <a:spcAft>
                <a:spcPts val="800"/>
              </a:spcAft>
            </a:pPr>
            <a:r>
              <a:rPr lang="pt-BR" sz="7500" b="1" dirty="0" smtClean="0">
                <a:solidFill>
                  <a:srgbClr val="C00000"/>
                </a:solidFill>
                <a:latin typeface="Century Gothic" panose="020B0502020202020204" pitchFamily="34" charset="0"/>
                <a:ea typeface="Calibri" panose="020F0502020204030204" pitchFamily="34" charset="0"/>
                <a:cs typeface="Times New Roman" panose="02020603050405020304" pitchFamily="18" charset="0"/>
              </a:rPr>
              <a:t>João 5.17-23</a:t>
            </a:r>
            <a:endParaRPr lang="pt-BR" sz="7500" b="1" dirty="0">
              <a:solidFill>
                <a:srgbClr val="C00000"/>
              </a:solidFill>
              <a:effectLst/>
              <a:latin typeface="Century Gothic" panose="020B0502020202020204" pitchFamily="34" charset="0"/>
              <a:ea typeface="Calibri" panose="020F0502020204030204" pitchFamily="34" charset="0"/>
              <a:cs typeface="Times New Roman" panose="02020603050405020304" pitchFamily="18" charset="0"/>
            </a:endParaRPr>
          </a:p>
        </p:txBody>
      </p:sp>
      <p:sp>
        <p:nvSpPr>
          <p:cNvPr id="6" name="Rectangle 5"/>
          <p:cNvSpPr/>
          <p:nvPr/>
        </p:nvSpPr>
        <p:spPr>
          <a:xfrm>
            <a:off x="0" y="2009682"/>
            <a:ext cx="9144000" cy="48483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TextBox 9"/>
          <p:cNvSpPr txBox="1"/>
          <p:nvPr/>
        </p:nvSpPr>
        <p:spPr>
          <a:xfrm>
            <a:off x="451757" y="2189526"/>
            <a:ext cx="8610599" cy="1323439"/>
          </a:xfrm>
          <a:prstGeom prst="rect">
            <a:avLst/>
          </a:prstGeom>
          <a:noFill/>
        </p:spPr>
        <p:txBody>
          <a:bodyPr wrap="square" rtlCol="0">
            <a:spAutoFit/>
          </a:bodyPr>
          <a:lstStyle/>
          <a:p>
            <a:r>
              <a:rPr lang="pt-BR" sz="4000" b="1" dirty="0" smtClean="0">
                <a:latin typeface="+mj-lt"/>
              </a:rPr>
              <a:t>2 – As consequências de uma fé mistificada, não exclusiva em Jesus.</a:t>
            </a:r>
            <a:endParaRPr lang="pt-BR" sz="4000" b="1" dirty="0">
              <a:latin typeface="+mj-lt"/>
            </a:endParaRPr>
          </a:p>
        </p:txBody>
      </p:sp>
      <p:sp>
        <p:nvSpPr>
          <p:cNvPr id="11" name="TextBox 10"/>
          <p:cNvSpPr txBox="1"/>
          <p:nvPr/>
        </p:nvSpPr>
        <p:spPr>
          <a:xfrm>
            <a:off x="273503" y="3844401"/>
            <a:ext cx="8592911" cy="1754326"/>
          </a:xfrm>
          <a:prstGeom prst="rect">
            <a:avLst/>
          </a:prstGeom>
          <a:solidFill>
            <a:schemeClr val="bg1"/>
          </a:solidFill>
          <a:ln>
            <a:noFill/>
          </a:ln>
        </p:spPr>
        <p:txBody>
          <a:bodyPr wrap="square" rtlCol="0">
            <a:spAutoFit/>
          </a:bodyPr>
          <a:lstStyle/>
          <a:p>
            <a:r>
              <a:rPr lang="pt-BR" sz="2700" dirty="0" smtClean="0">
                <a:solidFill>
                  <a:srgbClr val="C00000"/>
                </a:solidFill>
                <a:latin typeface="+mj-lt"/>
              </a:rPr>
              <a:t>21</a:t>
            </a:r>
            <a:r>
              <a:rPr lang="pt-BR" sz="2700" dirty="0" smtClean="0">
                <a:latin typeface="+mj-lt"/>
              </a:rPr>
              <a:t>  </a:t>
            </a:r>
            <a:r>
              <a:rPr lang="pt-BR" sz="2700" dirty="0">
                <a:latin typeface="+mj-lt"/>
              </a:rPr>
              <a:t>Pois assim como o Pai ressuscita e vivifica os mortos, assim também o Filho vivifica aqueles a quem quer.</a:t>
            </a:r>
          </a:p>
          <a:p>
            <a:r>
              <a:rPr lang="pt-BR" sz="2700" dirty="0">
                <a:solidFill>
                  <a:srgbClr val="C00000"/>
                </a:solidFill>
                <a:latin typeface="+mj-lt"/>
              </a:rPr>
              <a:t>22</a:t>
            </a:r>
            <a:r>
              <a:rPr lang="pt-BR" sz="2700" dirty="0">
                <a:latin typeface="+mj-lt"/>
              </a:rPr>
              <a:t>  E o Pai a ninguém julga, mas ao Filho confiou todo julgamento</a:t>
            </a:r>
            <a:r>
              <a:rPr lang="pt-BR" sz="2700" dirty="0" smtClean="0">
                <a:latin typeface="+mj-lt"/>
              </a:rPr>
              <a:t>,</a:t>
            </a:r>
            <a:endParaRPr lang="pt-BR" sz="2700" dirty="0">
              <a:latin typeface="+mj-lt"/>
            </a:endParaRPr>
          </a:p>
        </p:txBody>
      </p:sp>
    </p:spTree>
    <p:extLst>
      <p:ext uri="{BB962C8B-B14F-4D97-AF65-F5344CB8AC3E}">
        <p14:creationId xmlns:p14="http://schemas.microsoft.com/office/powerpoint/2010/main" val="94752447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4" name="TextBox 3"/>
          <p:cNvSpPr txBox="1"/>
          <p:nvPr/>
        </p:nvSpPr>
        <p:spPr>
          <a:xfrm>
            <a:off x="824592" y="73480"/>
            <a:ext cx="7837715" cy="569387"/>
          </a:xfrm>
          <a:prstGeom prst="rect">
            <a:avLst/>
          </a:prstGeom>
          <a:noFill/>
        </p:spPr>
        <p:txBody>
          <a:bodyPr wrap="square" rtlCol="0">
            <a:spAutoFit/>
          </a:bodyPr>
          <a:lstStyle/>
          <a:p>
            <a:r>
              <a:rPr lang="pt-BR" sz="3000" u="sng" dirty="0" smtClean="0">
                <a:solidFill>
                  <a:schemeClr val="accent1">
                    <a:lumMod val="75000"/>
                  </a:schemeClr>
                </a:solidFill>
                <a:latin typeface="+mj-lt"/>
              </a:rPr>
              <a:t>                           Mensagem 28                                 </a:t>
            </a:r>
            <a:r>
              <a:rPr lang="pt-BR" sz="100" u="sng" dirty="0" smtClean="0">
                <a:solidFill>
                  <a:schemeClr val="accent1">
                    <a:lumMod val="75000"/>
                  </a:schemeClr>
                </a:solidFill>
                <a:latin typeface="+mj-lt"/>
              </a:rPr>
              <a:t>.</a:t>
            </a:r>
            <a:endParaRPr lang="pt-BR" sz="100" u="sng" dirty="0">
              <a:solidFill>
                <a:schemeClr val="accent1">
                  <a:lumMod val="75000"/>
                </a:schemeClr>
              </a:solidFill>
              <a:latin typeface="+mj-lt"/>
            </a:endParaRPr>
          </a:p>
        </p:txBody>
      </p:sp>
      <p:sp>
        <p:nvSpPr>
          <p:cNvPr id="9" name="Rectangle 8"/>
          <p:cNvSpPr/>
          <p:nvPr/>
        </p:nvSpPr>
        <p:spPr>
          <a:xfrm>
            <a:off x="273503" y="781526"/>
            <a:ext cx="8205108" cy="1228157"/>
          </a:xfrm>
          <a:prstGeom prst="rect">
            <a:avLst/>
          </a:prstGeom>
        </p:spPr>
        <p:txBody>
          <a:bodyPr wrap="square">
            <a:spAutoFit/>
          </a:bodyPr>
          <a:lstStyle/>
          <a:p>
            <a:pPr algn="ctr">
              <a:lnSpc>
                <a:spcPct val="107000"/>
              </a:lnSpc>
              <a:spcAft>
                <a:spcPts val="800"/>
              </a:spcAft>
            </a:pPr>
            <a:r>
              <a:rPr lang="pt-BR" sz="7500" b="1" dirty="0" smtClean="0">
                <a:solidFill>
                  <a:srgbClr val="C00000"/>
                </a:solidFill>
                <a:latin typeface="Century Gothic" panose="020B0502020202020204" pitchFamily="34" charset="0"/>
                <a:ea typeface="Calibri" panose="020F0502020204030204" pitchFamily="34" charset="0"/>
                <a:cs typeface="Times New Roman" panose="02020603050405020304" pitchFamily="18" charset="0"/>
              </a:rPr>
              <a:t>João 5.17-23</a:t>
            </a:r>
            <a:endParaRPr lang="pt-BR" sz="7500" b="1" dirty="0">
              <a:solidFill>
                <a:srgbClr val="C00000"/>
              </a:solidFill>
              <a:effectLst/>
              <a:latin typeface="Century Gothic" panose="020B0502020202020204" pitchFamily="34" charset="0"/>
              <a:ea typeface="Calibri" panose="020F0502020204030204" pitchFamily="34" charset="0"/>
              <a:cs typeface="Times New Roman" panose="02020603050405020304" pitchFamily="18" charset="0"/>
            </a:endParaRPr>
          </a:p>
        </p:txBody>
      </p:sp>
      <p:sp>
        <p:nvSpPr>
          <p:cNvPr id="6" name="Rectangle 5"/>
          <p:cNvSpPr/>
          <p:nvPr/>
        </p:nvSpPr>
        <p:spPr>
          <a:xfrm>
            <a:off x="0" y="2009682"/>
            <a:ext cx="9144000" cy="48483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TextBox 9"/>
          <p:cNvSpPr txBox="1"/>
          <p:nvPr/>
        </p:nvSpPr>
        <p:spPr>
          <a:xfrm>
            <a:off x="492578" y="2189526"/>
            <a:ext cx="8577943" cy="1323439"/>
          </a:xfrm>
          <a:prstGeom prst="rect">
            <a:avLst/>
          </a:prstGeom>
          <a:noFill/>
        </p:spPr>
        <p:txBody>
          <a:bodyPr wrap="square" rtlCol="0">
            <a:spAutoFit/>
          </a:bodyPr>
          <a:lstStyle/>
          <a:p>
            <a:r>
              <a:rPr lang="pt-BR" sz="4000" b="1" dirty="0" smtClean="0">
                <a:latin typeface="+mj-lt"/>
              </a:rPr>
              <a:t>O objetivo é mostrar que a rejeição de Sua pessoa desonra o Pai.</a:t>
            </a:r>
            <a:endParaRPr lang="pt-BR" sz="4000" b="1" dirty="0">
              <a:latin typeface="+mj-lt"/>
            </a:endParaRPr>
          </a:p>
        </p:txBody>
      </p:sp>
      <p:sp>
        <p:nvSpPr>
          <p:cNvPr id="11" name="TextBox 10"/>
          <p:cNvSpPr txBox="1"/>
          <p:nvPr/>
        </p:nvSpPr>
        <p:spPr>
          <a:xfrm>
            <a:off x="363310" y="4742473"/>
            <a:ext cx="8592911" cy="1338828"/>
          </a:xfrm>
          <a:prstGeom prst="rect">
            <a:avLst/>
          </a:prstGeom>
          <a:solidFill>
            <a:schemeClr val="bg1"/>
          </a:solidFill>
          <a:ln>
            <a:noFill/>
          </a:ln>
        </p:spPr>
        <p:txBody>
          <a:bodyPr wrap="square" rtlCol="0">
            <a:spAutoFit/>
          </a:bodyPr>
          <a:lstStyle/>
          <a:p>
            <a:r>
              <a:rPr lang="pt-BR" sz="2700" dirty="0" smtClean="0">
                <a:solidFill>
                  <a:srgbClr val="C00000"/>
                </a:solidFill>
                <a:latin typeface="+mj-lt"/>
              </a:rPr>
              <a:t>23</a:t>
            </a:r>
            <a:r>
              <a:rPr lang="pt-BR" sz="2700" dirty="0" smtClean="0">
                <a:latin typeface="+mj-lt"/>
              </a:rPr>
              <a:t>  </a:t>
            </a:r>
            <a:r>
              <a:rPr lang="pt-BR" sz="2700" dirty="0">
                <a:latin typeface="+mj-lt"/>
              </a:rPr>
              <a:t>a fim de que todos honrem o Filho do modo por que honram o Pai. Quem não honra o Filho não honra o Pai que o enviou</a:t>
            </a:r>
            <a:r>
              <a:rPr lang="pt-BR" sz="2700" dirty="0" smtClean="0">
                <a:latin typeface="+mj-lt"/>
              </a:rPr>
              <a:t>.</a:t>
            </a:r>
            <a:endParaRPr lang="pt-BR" sz="2700" dirty="0">
              <a:latin typeface="+mj-lt"/>
            </a:endParaRPr>
          </a:p>
        </p:txBody>
      </p:sp>
    </p:spTree>
    <p:extLst>
      <p:ext uri="{BB962C8B-B14F-4D97-AF65-F5344CB8AC3E}">
        <p14:creationId xmlns:p14="http://schemas.microsoft.com/office/powerpoint/2010/main" val="323878979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14" presetClass="entr" presetSubtype="10"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randombar(horizontal)">
                                      <p:cBhvr>
                                        <p:cTn id="1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4" name="TextBox 3"/>
          <p:cNvSpPr txBox="1"/>
          <p:nvPr/>
        </p:nvSpPr>
        <p:spPr>
          <a:xfrm>
            <a:off x="824592" y="73480"/>
            <a:ext cx="7837715" cy="569387"/>
          </a:xfrm>
          <a:prstGeom prst="rect">
            <a:avLst/>
          </a:prstGeom>
          <a:noFill/>
        </p:spPr>
        <p:txBody>
          <a:bodyPr wrap="square" rtlCol="0">
            <a:spAutoFit/>
          </a:bodyPr>
          <a:lstStyle/>
          <a:p>
            <a:r>
              <a:rPr lang="pt-BR" sz="3000" u="sng" dirty="0" smtClean="0">
                <a:solidFill>
                  <a:schemeClr val="accent1">
                    <a:lumMod val="75000"/>
                  </a:schemeClr>
                </a:solidFill>
                <a:latin typeface="+mj-lt"/>
              </a:rPr>
              <a:t>                           Mensagem 28                                 </a:t>
            </a:r>
            <a:r>
              <a:rPr lang="pt-BR" sz="100" u="sng" dirty="0" smtClean="0">
                <a:solidFill>
                  <a:schemeClr val="accent1">
                    <a:lumMod val="75000"/>
                  </a:schemeClr>
                </a:solidFill>
                <a:latin typeface="+mj-lt"/>
              </a:rPr>
              <a:t>.</a:t>
            </a:r>
            <a:endParaRPr lang="pt-BR" sz="100" u="sng" dirty="0">
              <a:solidFill>
                <a:schemeClr val="accent1">
                  <a:lumMod val="75000"/>
                </a:schemeClr>
              </a:solidFill>
              <a:latin typeface="+mj-lt"/>
            </a:endParaRPr>
          </a:p>
        </p:txBody>
      </p:sp>
      <p:sp>
        <p:nvSpPr>
          <p:cNvPr id="11" name="Rectangle 10"/>
          <p:cNvSpPr/>
          <p:nvPr/>
        </p:nvSpPr>
        <p:spPr>
          <a:xfrm>
            <a:off x="273503" y="781526"/>
            <a:ext cx="8205108" cy="1228157"/>
          </a:xfrm>
          <a:prstGeom prst="rect">
            <a:avLst/>
          </a:prstGeom>
        </p:spPr>
        <p:txBody>
          <a:bodyPr wrap="square">
            <a:spAutoFit/>
          </a:bodyPr>
          <a:lstStyle/>
          <a:p>
            <a:pPr algn="ctr">
              <a:lnSpc>
                <a:spcPct val="107000"/>
              </a:lnSpc>
              <a:spcAft>
                <a:spcPts val="800"/>
              </a:spcAft>
            </a:pPr>
            <a:r>
              <a:rPr lang="pt-BR" sz="7500" b="1" dirty="0" smtClean="0">
                <a:solidFill>
                  <a:srgbClr val="C00000"/>
                </a:solidFill>
                <a:latin typeface="Century Gothic" panose="020B0502020202020204" pitchFamily="34" charset="0"/>
                <a:ea typeface="Calibri" panose="020F0502020204030204" pitchFamily="34" charset="0"/>
                <a:cs typeface="Times New Roman" panose="02020603050405020304" pitchFamily="18" charset="0"/>
              </a:rPr>
              <a:t>João 5.17-23</a:t>
            </a:r>
            <a:endParaRPr lang="pt-BR" sz="7500" b="1" dirty="0">
              <a:solidFill>
                <a:srgbClr val="C00000"/>
              </a:solidFill>
              <a:effectLst/>
              <a:latin typeface="Century Gothic" panose="020B0502020202020204" pitchFamily="34" charset="0"/>
              <a:ea typeface="Calibri" panose="020F0502020204030204" pitchFamily="34" charset="0"/>
              <a:cs typeface="Times New Roman" panose="02020603050405020304" pitchFamily="18" charset="0"/>
            </a:endParaRPr>
          </a:p>
        </p:txBody>
      </p:sp>
      <p:sp>
        <p:nvSpPr>
          <p:cNvPr id="12" name="TextBox 11"/>
          <p:cNvSpPr txBox="1"/>
          <p:nvPr/>
        </p:nvSpPr>
        <p:spPr>
          <a:xfrm>
            <a:off x="-7951" y="2014584"/>
            <a:ext cx="9097537" cy="4693593"/>
          </a:xfrm>
          <a:prstGeom prst="rect">
            <a:avLst/>
          </a:prstGeom>
          <a:solidFill>
            <a:schemeClr val="bg1"/>
          </a:solidFill>
          <a:effectLst>
            <a:softEdge rad="317500"/>
          </a:effectLst>
        </p:spPr>
        <p:txBody>
          <a:bodyPr wrap="square" rtlCol="0">
            <a:spAutoFit/>
          </a:bodyPr>
          <a:lstStyle/>
          <a:p>
            <a:pPr algn="ctr"/>
            <a:endParaRPr lang="pt-BR" sz="500" dirty="0" smtClean="0">
              <a:solidFill>
                <a:srgbClr val="C00000"/>
              </a:solidFill>
              <a:effectLst>
                <a:outerShdw blurRad="38100" dist="38100" dir="2700000" algn="tl">
                  <a:srgbClr val="000000">
                    <a:alpha val="43137"/>
                  </a:srgbClr>
                </a:outerShdw>
              </a:effectLst>
              <a:latin typeface="+mj-lt"/>
            </a:endParaRPr>
          </a:p>
          <a:p>
            <a:pPr algn="ctr"/>
            <a:endParaRPr lang="pt-BR" sz="500" dirty="0" smtClean="0">
              <a:solidFill>
                <a:srgbClr val="C00000"/>
              </a:solidFill>
              <a:effectLst>
                <a:outerShdw blurRad="38100" dist="38100" dir="2700000" algn="tl">
                  <a:srgbClr val="000000">
                    <a:alpha val="43137"/>
                  </a:srgbClr>
                </a:outerShdw>
              </a:effectLst>
              <a:latin typeface="+mj-lt"/>
            </a:endParaRPr>
          </a:p>
          <a:p>
            <a:pPr algn="ctr"/>
            <a:r>
              <a:rPr lang="pt-BR" sz="7200" dirty="0" smtClean="0">
                <a:solidFill>
                  <a:srgbClr val="C00000"/>
                </a:solidFill>
                <a:effectLst>
                  <a:outerShdw blurRad="38100" dist="38100" dir="2700000" algn="tl">
                    <a:srgbClr val="000000">
                      <a:alpha val="43137"/>
                    </a:srgbClr>
                  </a:outerShdw>
                </a:effectLst>
                <a:latin typeface="+mj-lt"/>
              </a:rPr>
              <a:t>[</a:t>
            </a:r>
            <a:r>
              <a:rPr lang="pt-BR" sz="6000" dirty="0" smtClean="0">
                <a:solidFill>
                  <a:srgbClr val="002060"/>
                </a:solidFill>
                <a:effectLst>
                  <a:outerShdw blurRad="38100" dist="38100" dir="2700000" algn="tl">
                    <a:srgbClr val="000000">
                      <a:alpha val="43137"/>
                    </a:srgbClr>
                  </a:outerShdw>
                </a:effectLst>
                <a:latin typeface="+mj-lt"/>
              </a:rPr>
              <a:t>Uma fé baseada no misticismo desconsidera       a pessoa de Cristo e       desonra   a Deus! </a:t>
            </a:r>
            <a:r>
              <a:rPr lang="pt-BR" sz="7200" dirty="0" smtClean="0">
                <a:solidFill>
                  <a:srgbClr val="C00000"/>
                </a:solidFill>
                <a:effectLst>
                  <a:outerShdw blurRad="38100" dist="38100" dir="2700000" algn="tl">
                    <a:srgbClr val="000000">
                      <a:alpha val="43137"/>
                    </a:srgbClr>
                  </a:outerShdw>
                </a:effectLst>
                <a:latin typeface="+mj-lt"/>
              </a:rPr>
              <a:t>]</a:t>
            </a:r>
            <a:r>
              <a:rPr lang="pt-BR" sz="5500" dirty="0" smtClean="0">
                <a:solidFill>
                  <a:srgbClr val="C00000"/>
                </a:solidFill>
                <a:effectLst>
                  <a:outerShdw blurRad="38100" dist="38100" dir="2700000" algn="tl">
                    <a:srgbClr val="000000">
                      <a:alpha val="43137"/>
                    </a:srgbClr>
                  </a:outerShdw>
                </a:effectLst>
                <a:latin typeface="+mj-lt"/>
              </a:rPr>
              <a:t> </a:t>
            </a:r>
          </a:p>
          <a:p>
            <a:pPr algn="ctr"/>
            <a:endParaRPr lang="pt-BR" sz="500" dirty="0">
              <a:solidFill>
                <a:srgbClr val="C00000"/>
              </a:solidFill>
              <a:effectLst>
                <a:outerShdw blurRad="38100" dist="38100" dir="2700000" algn="tl">
                  <a:srgbClr val="000000">
                    <a:alpha val="43137"/>
                  </a:srgbClr>
                </a:outerShdw>
              </a:effectLst>
              <a:latin typeface="+mj-lt"/>
            </a:endParaRPr>
          </a:p>
          <a:p>
            <a:pPr algn="ctr"/>
            <a:endParaRPr lang="pt-BR" sz="500" dirty="0" smtClean="0">
              <a:solidFill>
                <a:srgbClr val="C00000"/>
              </a:solidFill>
              <a:effectLst>
                <a:outerShdw blurRad="38100" dist="38100" dir="2700000" algn="tl">
                  <a:srgbClr val="000000">
                    <a:alpha val="43137"/>
                  </a:srgbClr>
                </a:outerShdw>
              </a:effectLst>
              <a:latin typeface="+mj-lt"/>
            </a:endParaRPr>
          </a:p>
          <a:p>
            <a:pPr algn="ctr"/>
            <a:endParaRPr lang="pt-BR" sz="500" dirty="0">
              <a:solidFill>
                <a:srgbClr val="C00000"/>
              </a:solidFill>
              <a:effectLst>
                <a:outerShdw blurRad="38100" dist="38100" dir="2700000" algn="tl">
                  <a:srgbClr val="000000">
                    <a:alpha val="43137"/>
                  </a:srgbClr>
                </a:outerShdw>
              </a:effectLst>
              <a:latin typeface="+mj-lt"/>
            </a:endParaRPr>
          </a:p>
          <a:p>
            <a:pPr algn="ctr"/>
            <a:endParaRPr lang="pt-BR" sz="500" dirty="0" smtClean="0">
              <a:solidFill>
                <a:srgbClr val="C00000"/>
              </a:solidFill>
              <a:effectLst>
                <a:outerShdw blurRad="38100" dist="38100" dir="2700000" algn="tl">
                  <a:srgbClr val="000000">
                    <a:alpha val="43137"/>
                  </a:srgbClr>
                </a:outerShdw>
              </a:effectLst>
              <a:latin typeface="+mj-lt"/>
            </a:endParaRPr>
          </a:p>
          <a:p>
            <a:pPr algn="ctr"/>
            <a:endParaRPr lang="pt-BR" sz="500" dirty="0">
              <a:solidFill>
                <a:srgbClr val="C00000"/>
              </a:solidFill>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188024148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100" fill="hold"/>
                                        <p:tgtEl>
                                          <p:spTgt spid="12"/>
                                        </p:tgtEl>
                                        <p:attrNameLst>
                                          <p:attrName>ppt_w</p:attrName>
                                        </p:attrNameLst>
                                      </p:cBhvr>
                                      <p:tavLst>
                                        <p:tav tm="0">
                                          <p:val>
                                            <p:fltVal val="0"/>
                                          </p:val>
                                        </p:tav>
                                        <p:tav tm="100000">
                                          <p:val>
                                            <p:strVal val="#ppt_w"/>
                                          </p:val>
                                        </p:tav>
                                      </p:tavLst>
                                    </p:anim>
                                    <p:anim calcmode="lin" valueType="num">
                                      <p:cBhvr>
                                        <p:cTn id="8" dur="1100" fill="hold"/>
                                        <p:tgtEl>
                                          <p:spTgt spid="12"/>
                                        </p:tgtEl>
                                        <p:attrNameLst>
                                          <p:attrName>ppt_h</p:attrName>
                                        </p:attrNameLst>
                                      </p:cBhvr>
                                      <p:tavLst>
                                        <p:tav tm="0">
                                          <p:val>
                                            <p:fltVal val="0"/>
                                          </p:val>
                                        </p:tav>
                                        <p:tav tm="100000">
                                          <p:val>
                                            <p:strVal val="#ppt_h"/>
                                          </p:val>
                                        </p:tav>
                                      </p:tavLst>
                                    </p:anim>
                                    <p:animEffect transition="in" filter="fade">
                                      <p:cBhvr>
                                        <p:cTn id="9" dur="11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5" name="Rectangle 4"/>
          <p:cNvSpPr/>
          <p:nvPr/>
        </p:nvSpPr>
        <p:spPr>
          <a:xfrm>
            <a:off x="0" y="8169"/>
            <a:ext cx="9144000" cy="873574"/>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4200" b="1" dirty="0">
                <a:solidFill>
                  <a:schemeClr val="tx1"/>
                </a:solidFill>
                <a:latin typeface="+mj-lt"/>
              </a:rPr>
              <a:t>1 – Jesus provoca a tradição religiosa.</a:t>
            </a:r>
          </a:p>
        </p:txBody>
      </p:sp>
      <p:sp>
        <p:nvSpPr>
          <p:cNvPr id="13" name="Rectangle 12"/>
          <p:cNvSpPr/>
          <p:nvPr/>
        </p:nvSpPr>
        <p:spPr>
          <a:xfrm>
            <a:off x="0" y="4580163"/>
            <a:ext cx="9144000" cy="22778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 name="TextBox 13"/>
          <p:cNvSpPr txBox="1"/>
          <p:nvPr/>
        </p:nvSpPr>
        <p:spPr>
          <a:xfrm>
            <a:off x="379045" y="4852340"/>
            <a:ext cx="8761464" cy="2015936"/>
          </a:xfrm>
          <a:prstGeom prst="rect">
            <a:avLst/>
          </a:prstGeom>
          <a:noFill/>
          <a:ln>
            <a:noFill/>
          </a:ln>
        </p:spPr>
        <p:txBody>
          <a:bodyPr wrap="square" rtlCol="0">
            <a:spAutoFit/>
          </a:bodyPr>
          <a:lstStyle/>
          <a:p>
            <a:r>
              <a:rPr lang="pt-BR" sz="2500" dirty="0">
                <a:solidFill>
                  <a:srgbClr val="C00000"/>
                </a:solidFill>
                <a:latin typeface="+mj-lt"/>
              </a:rPr>
              <a:t>17</a:t>
            </a:r>
            <a:r>
              <a:rPr lang="pt-BR" sz="2500" dirty="0">
                <a:latin typeface="+mj-lt"/>
              </a:rPr>
              <a:t> </a:t>
            </a:r>
            <a:r>
              <a:rPr lang="pt-BR" sz="2500" dirty="0" smtClean="0">
                <a:latin typeface="+mj-lt"/>
              </a:rPr>
              <a:t>Mas ele (Jesus) </a:t>
            </a:r>
            <a:r>
              <a:rPr lang="pt-BR" sz="2500" dirty="0">
                <a:latin typeface="+mj-lt"/>
              </a:rPr>
              <a:t>lhes disse: Meu Pai trabalha até agora, e eu trabalho também.</a:t>
            </a:r>
          </a:p>
          <a:p>
            <a:r>
              <a:rPr lang="pt-BR" sz="2500" dirty="0">
                <a:solidFill>
                  <a:srgbClr val="C00000"/>
                </a:solidFill>
                <a:latin typeface="+mj-lt"/>
              </a:rPr>
              <a:t>18</a:t>
            </a:r>
            <a:r>
              <a:rPr lang="pt-BR" sz="2500" dirty="0">
                <a:latin typeface="+mj-lt"/>
              </a:rPr>
              <a:t>  Por isso, pois, os judeus ainda mais procuravam matá-lo, porque não somente violava o sábado, mas também dizia que Deus era seu próprio Pai, fazendo-se igual a Deus</a:t>
            </a:r>
            <a:r>
              <a:rPr lang="pt-BR" sz="2500" dirty="0" smtClean="0">
                <a:latin typeface="+mj-lt"/>
              </a:rPr>
              <a:t>. </a:t>
            </a:r>
            <a:endParaRPr lang="pt-BR" sz="2500" dirty="0">
              <a:latin typeface="+mj-lt"/>
            </a:endParaRPr>
          </a:p>
        </p:txBody>
      </p:sp>
      <p:sp>
        <p:nvSpPr>
          <p:cNvPr id="15" name="TextBox 14"/>
          <p:cNvSpPr txBox="1"/>
          <p:nvPr/>
        </p:nvSpPr>
        <p:spPr>
          <a:xfrm>
            <a:off x="604157" y="1071021"/>
            <a:ext cx="8527718" cy="3108543"/>
          </a:xfrm>
          <a:prstGeom prst="rect">
            <a:avLst/>
          </a:prstGeom>
          <a:noFill/>
        </p:spPr>
        <p:txBody>
          <a:bodyPr wrap="square" rtlCol="0">
            <a:spAutoFit/>
          </a:bodyPr>
          <a:lstStyle/>
          <a:p>
            <a:pPr marL="457200" indent="-457200">
              <a:buFont typeface="Arial" panose="020B0604020202020204" pitchFamily="34" charset="0"/>
              <a:buChar char="•"/>
            </a:pPr>
            <a:r>
              <a:rPr lang="pt-BR" sz="2800" b="1" dirty="0" smtClean="0">
                <a:latin typeface="+mj-lt"/>
              </a:rPr>
              <a:t>Estava em um feriado religioso.</a:t>
            </a:r>
          </a:p>
          <a:p>
            <a:pPr marL="457200" indent="-457200">
              <a:buFont typeface="Arial" panose="020B0604020202020204" pitchFamily="34" charset="0"/>
              <a:buChar char="•"/>
            </a:pPr>
            <a:r>
              <a:rPr lang="pt-BR" sz="2800" b="1" dirty="0" smtClean="0">
                <a:latin typeface="+mj-lt"/>
              </a:rPr>
              <a:t>Foi até o tanque (</a:t>
            </a:r>
            <a:r>
              <a:rPr lang="pt-BR" sz="2200" b="1" dirty="0" smtClean="0">
                <a:solidFill>
                  <a:srgbClr val="C00000"/>
                </a:solidFill>
                <a:latin typeface="+mj-lt"/>
              </a:rPr>
              <a:t>intencionalmente</a:t>
            </a:r>
            <a:r>
              <a:rPr lang="pt-BR" sz="2800" b="1" dirty="0" smtClean="0">
                <a:latin typeface="+mj-lt"/>
              </a:rPr>
              <a:t>).</a:t>
            </a:r>
          </a:p>
          <a:p>
            <a:pPr marL="457200" indent="-457200">
              <a:buFont typeface="Arial" panose="020B0604020202020204" pitchFamily="34" charset="0"/>
              <a:buChar char="•"/>
            </a:pPr>
            <a:r>
              <a:rPr lang="pt-BR" sz="2800" b="1" dirty="0" smtClean="0">
                <a:latin typeface="+mj-lt"/>
              </a:rPr>
              <a:t>Curou apenas um homem (</a:t>
            </a:r>
            <a:r>
              <a:rPr lang="pt-BR" sz="2200" b="1" dirty="0" smtClean="0">
                <a:solidFill>
                  <a:srgbClr val="C00000"/>
                </a:solidFill>
                <a:latin typeface="+mj-lt"/>
              </a:rPr>
              <a:t>intencionalmente</a:t>
            </a:r>
            <a:r>
              <a:rPr lang="pt-BR" sz="2800" b="1" dirty="0" smtClean="0">
                <a:latin typeface="+mj-lt"/>
              </a:rPr>
              <a:t>).</a:t>
            </a:r>
          </a:p>
          <a:p>
            <a:pPr marL="457200" indent="-457200">
              <a:buFont typeface="Arial" panose="020B0604020202020204" pitchFamily="34" charset="0"/>
              <a:buChar char="•"/>
            </a:pPr>
            <a:r>
              <a:rPr lang="pt-BR" sz="2800" b="1" dirty="0" smtClean="0">
                <a:latin typeface="+mj-lt"/>
              </a:rPr>
              <a:t>Ordenou que o homem violasse a tradição. </a:t>
            </a:r>
          </a:p>
          <a:p>
            <a:pPr marL="1371600" lvl="2" indent="-457200">
              <a:buFont typeface="Wingdings" panose="05000000000000000000" pitchFamily="2" charset="2"/>
              <a:buChar char="ü"/>
            </a:pPr>
            <a:r>
              <a:rPr lang="pt-BR" sz="2800" b="1" dirty="0" smtClean="0">
                <a:latin typeface="+mj-lt"/>
              </a:rPr>
              <a:t>Lenta-te</a:t>
            </a:r>
          </a:p>
          <a:p>
            <a:pPr marL="1371600" lvl="2" indent="-457200">
              <a:buFont typeface="Wingdings" panose="05000000000000000000" pitchFamily="2" charset="2"/>
              <a:buChar char="ü"/>
            </a:pPr>
            <a:r>
              <a:rPr lang="pt-BR" sz="2800" b="1" dirty="0" smtClean="0">
                <a:latin typeface="+mj-lt"/>
              </a:rPr>
              <a:t>Toma o leito</a:t>
            </a:r>
          </a:p>
          <a:p>
            <a:pPr marL="1371600" lvl="2" indent="-457200">
              <a:buFont typeface="Wingdings" panose="05000000000000000000" pitchFamily="2" charset="2"/>
              <a:buChar char="ü"/>
            </a:pPr>
            <a:r>
              <a:rPr lang="pt-BR" sz="2800" b="1" dirty="0" smtClean="0">
                <a:latin typeface="+mj-lt"/>
              </a:rPr>
              <a:t>Anda</a:t>
            </a:r>
            <a:endParaRPr lang="pt-BR" sz="2800" b="1" dirty="0">
              <a:latin typeface="+mj-lt"/>
            </a:endParaRPr>
          </a:p>
        </p:txBody>
      </p:sp>
    </p:spTree>
    <p:extLst>
      <p:ext uri="{BB962C8B-B14F-4D97-AF65-F5344CB8AC3E}">
        <p14:creationId xmlns:p14="http://schemas.microsoft.com/office/powerpoint/2010/main" val="280972532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4" presetClass="entr" presetSubtype="10"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randombar(horizontal)">
                                      <p:cBhvr>
                                        <p:cTn id="13" dur="500"/>
                                        <p:tgtEl>
                                          <p:spTgt spid="13"/>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randombar(horizontal)">
                                      <p:cBhvr>
                                        <p:cTn id="16" dur="500"/>
                                        <p:tgtEl>
                                          <p:spTgt spid="14"/>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nodeType="clickEffect">
                                  <p:stCondLst>
                                    <p:cond delay="0"/>
                                  </p:stCondLst>
                                  <p:childTnLst>
                                    <p:set>
                                      <p:cBhvr>
                                        <p:cTn id="20" dur="1" fill="hold">
                                          <p:stCondLst>
                                            <p:cond delay="0"/>
                                          </p:stCondLst>
                                        </p:cTn>
                                        <p:tgtEl>
                                          <p:spTgt spid="15">
                                            <p:txEl>
                                              <p:pRg st="0" end="0"/>
                                            </p:txEl>
                                          </p:spTgt>
                                        </p:tgtEl>
                                        <p:attrNameLst>
                                          <p:attrName>style.visibility</p:attrName>
                                        </p:attrNameLst>
                                      </p:cBhvr>
                                      <p:to>
                                        <p:strVal val="visible"/>
                                      </p:to>
                                    </p:set>
                                    <p:animEffect transition="in" filter="randombar(horizontal)">
                                      <p:cBhvr>
                                        <p:cTn id="21" dur="500"/>
                                        <p:tgtEl>
                                          <p:spTgt spid="15">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nodeType="clickEffect">
                                  <p:stCondLst>
                                    <p:cond delay="0"/>
                                  </p:stCondLst>
                                  <p:childTnLst>
                                    <p:set>
                                      <p:cBhvr>
                                        <p:cTn id="25" dur="1" fill="hold">
                                          <p:stCondLst>
                                            <p:cond delay="0"/>
                                          </p:stCondLst>
                                        </p:cTn>
                                        <p:tgtEl>
                                          <p:spTgt spid="15">
                                            <p:txEl>
                                              <p:pRg st="1" end="1"/>
                                            </p:txEl>
                                          </p:spTgt>
                                        </p:tgtEl>
                                        <p:attrNameLst>
                                          <p:attrName>style.visibility</p:attrName>
                                        </p:attrNameLst>
                                      </p:cBhvr>
                                      <p:to>
                                        <p:strVal val="visible"/>
                                      </p:to>
                                    </p:set>
                                    <p:animEffect transition="in" filter="randombar(horizontal)">
                                      <p:cBhvr>
                                        <p:cTn id="26" dur="500"/>
                                        <p:tgtEl>
                                          <p:spTgt spid="15">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nodeType="clickEffect">
                                  <p:stCondLst>
                                    <p:cond delay="0"/>
                                  </p:stCondLst>
                                  <p:childTnLst>
                                    <p:set>
                                      <p:cBhvr>
                                        <p:cTn id="30" dur="1" fill="hold">
                                          <p:stCondLst>
                                            <p:cond delay="0"/>
                                          </p:stCondLst>
                                        </p:cTn>
                                        <p:tgtEl>
                                          <p:spTgt spid="15">
                                            <p:txEl>
                                              <p:pRg st="2" end="2"/>
                                            </p:txEl>
                                          </p:spTgt>
                                        </p:tgtEl>
                                        <p:attrNameLst>
                                          <p:attrName>style.visibility</p:attrName>
                                        </p:attrNameLst>
                                      </p:cBhvr>
                                      <p:to>
                                        <p:strVal val="visible"/>
                                      </p:to>
                                    </p:set>
                                    <p:animEffect transition="in" filter="randombar(horizontal)">
                                      <p:cBhvr>
                                        <p:cTn id="31" dur="500"/>
                                        <p:tgtEl>
                                          <p:spTgt spid="15">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4" presetClass="entr" presetSubtype="10" fill="hold" nodeType="clickEffect">
                                  <p:stCondLst>
                                    <p:cond delay="0"/>
                                  </p:stCondLst>
                                  <p:childTnLst>
                                    <p:set>
                                      <p:cBhvr>
                                        <p:cTn id="35" dur="1" fill="hold">
                                          <p:stCondLst>
                                            <p:cond delay="0"/>
                                          </p:stCondLst>
                                        </p:cTn>
                                        <p:tgtEl>
                                          <p:spTgt spid="15">
                                            <p:txEl>
                                              <p:pRg st="3" end="3"/>
                                            </p:txEl>
                                          </p:spTgt>
                                        </p:tgtEl>
                                        <p:attrNameLst>
                                          <p:attrName>style.visibility</p:attrName>
                                        </p:attrNameLst>
                                      </p:cBhvr>
                                      <p:to>
                                        <p:strVal val="visible"/>
                                      </p:to>
                                    </p:set>
                                    <p:animEffect transition="in" filter="randombar(horizontal)">
                                      <p:cBhvr>
                                        <p:cTn id="36" dur="500"/>
                                        <p:tgtEl>
                                          <p:spTgt spid="15">
                                            <p:txEl>
                                              <p:pRg st="3" end="3"/>
                                            </p:txEl>
                                          </p:spTgt>
                                        </p:tgtEl>
                                      </p:cBhvr>
                                    </p:animEffect>
                                  </p:childTnLst>
                                </p:cTn>
                              </p:par>
                            </p:childTnLst>
                          </p:cTn>
                        </p:par>
                        <p:par>
                          <p:cTn id="37" fill="hold">
                            <p:stCondLst>
                              <p:cond delay="500"/>
                            </p:stCondLst>
                            <p:childTnLst>
                              <p:par>
                                <p:cTn id="38" presetID="14" presetClass="entr" presetSubtype="10" fill="hold" nodeType="afterEffect">
                                  <p:stCondLst>
                                    <p:cond delay="0"/>
                                  </p:stCondLst>
                                  <p:childTnLst>
                                    <p:set>
                                      <p:cBhvr>
                                        <p:cTn id="39" dur="1" fill="hold">
                                          <p:stCondLst>
                                            <p:cond delay="0"/>
                                          </p:stCondLst>
                                        </p:cTn>
                                        <p:tgtEl>
                                          <p:spTgt spid="15">
                                            <p:txEl>
                                              <p:pRg st="4" end="4"/>
                                            </p:txEl>
                                          </p:spTgt>
                                        </p:tgtEl>
                                        <p:attrNameLst>
                                          <p:attrName>style.visibility</p:attrName>
                                        </p:attrNameLst>
                                      </p:cBhvr>
                                      <p:to>
                                        <p:strVal val="visible"/>
                                      </p:to>
                                    </p:set>
                                    <p:animEffect transition="in" filter="randombar(horizontal)">
                                      <p:cBhvr>
                                        <p:cTn id="40" dur="500"/>
                                        <p:tgtEl>
                                          <p:spTgt spid="15">
                                            <p:txEl>
                                              <p:pRg st="4" end="4"/>
                                            </p:txEl>
                                          </p:spTgt>
                                        </p:tgtEl>
                                      </p:cBhvr>
                                    </p:animEffect>
                                  </p:childTnLst>
                                </p:cTn>
                              </p:par>
                            </p:childTnLst>
                          </p:cTn>
                        </p:par>
                        <p:par>
                          <p:cTn id="41" fill="hold">
                            <p:stCondLst>
                              <p:cond delay="1000"/>
                            </p:stCondLst>
                            <p:childTnLst>
                              <p:par>
                                <p:cTn id="42" presetID="14" presetClass="entr" presetSubtype="10" fill="hold" nodeType="afterEffect">
                                  <p:stCondLst>
                                    <p:cond delay="0"/>
                                  </p:stCondLst>
                                  <p:childTnLst>
                                    <p:set>
                                      <p:cBhvr>
                                        <p:cTn id="43" dur="1" fill="hold">
                                          <p:stCondLst>
                                            <p:cond delay="0"/>
                                          </p:stCondLst>
                                        </p:cTn>
                                        <p:tgtEl>
                                          <p:spTgt spid="15">
                                            <p:txEl>
                                              <p:pRg st="5" end="5"/>
                                            </p:txEl>
                                          </p:spTgt>
                                        </p:tgtEl>
                                        <p:attrNameLst>
                                          <p:attrName>style.visibility</p:attrName>
                                        </p:attrNameLst>
                                      </p:cBhvr>
                                      <p:to>
                                        <p:strVal val="visible"/>
                                      </p:to>
                                    </p:set>
                                    <p:animEffect transition="in" filter="randombar(horizontal)">
                                      <p:cBhvr>
                                        <p:cTn id="44" dur="500"/>
                                        <p:tgtEl>
                                          <p:spTgt spid="15">
                                            <p:txEl>
                                              <p:pRg st="5" end="5"/>
                                            </p:txEl>
                                          </p:spTgt>
                                        </p:tgtEl>
                                      </p:cBhvr>
                                    </p:animEffect>
                                  </p:childTnLst>
                                </p:cTn>
                              </p:par>
                            </p:childTnLst>
                          </p:cTn>
                        </p:par>
                        <p:par>
                          <p:cTn id="45" fill="hold">
                            <p:stCondLst>
                              <p:cond delay="1500"/>
                            </p:stCondLst>
                            <p:childTnLst>
                              <p:par>
                                <p:cTn id="46" presetID="14" presetClass="entr" presetSubtype="10" fill="hold" nodeType="afterEffect">
                                  <p:stCondLst>
                                    <p:cond delay="0"/>
                                  </p:stCondLst>
                                  <p:childTnLst>
                                    <p:set>
                                      <p:cBhvr>
                                        <p:cTn id="47" dur="1" fill="hold">
                                          <p:stCondLst>
                                            <p:cond delay="0"/>
                                          </p:stCondLst>
                                        </p:cTn>
                                        <p:tgtEl>
                                          <p:spTgt spid="15">
                                            <p:txEl>
                                              <p:pRg st="6" end="6"/>
                                            </p:txEl>
                                          </p:spTgt>
                                        </p:tgtEl>
                                        <p:attrNameLst>
                                          <p:attrName>style.visibility</p:attrName>
                                        </p:attrNameLst>
                                      </p:cBhvr>
                                      <p:to>
                                        <p:strVal val="visible"/>
                                      </p:to>
                                    </p:set>
                                    <p:animEffect transition="in" filter="randombar(horizontal)">
                                      <p:cBhvr>
                                        <p:cTn id="48" dur="500"/>
                                        <p:tgtEl>
                                          <p:spTgt spid="1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3" grpId="0" animBg="1"/>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5" name="Rectangle 4"/>
          <p:cNvSpPr/>
          <p:nvPr/>
        </p:nvSpPr>
        <p:spPr>
          <a:xfrm>
            <a:off x="0" y="8169"/>
            <a:ext cx="9144000" cy="873574"/>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4200" b="1" dirty="0">
                <a:solidFill>
                  <a:schemeClr val="tx1"/>
                </a:solidFill>
                <a:latin typeface="+mj-lt"/>
              </a:rPr>
              <a:t>1 – Jesus provoca a tradição religiosa.</a:t>
            </a:r>
          </a:p>
        </p:txBody>
      </p:sp>
      <p:sp>
        <p:nvSpPr>
          <p:cNvPr id="13" name="Rectangle 12"/>
          <p:cNvSpPr/>
          <p:nvPr/>
        </p:nvSpPr>
        <p:spPr>
          <a:xfrm>
            <a:off x="0" y="4580163"/>
            <a:ext cx="9144000" cy="22778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 name="TextBox 13"/>
          <p:cNvSpPr txBox="1"/>
          <p:nvPr/>
        </p:nvSpPr>
        <p:spPr>
          <a:xfrm>
            <a:off x="379045" y="4852340"/>
            <a:ext cx="8761464" cy="2015936"/>
          </a:xfrm>
          <a:prstGeom prst="rect">
            <a:avLst/>
          </a:prstGeom>
          <a:noFill/>
          <a:ln>
            <a:noFill/>
          </a:ln>
        </p:spPr>
        <p:txBody>
          <a:bodyPr wrap="square" rtlCol="0">
            <a:spAutoFit/>
          </a:bodyPr>
          <a:lstStyle/>
          <a:p>
            <a:r>
              <a:rPr lang="pt-BR" sz="2500" dirty="0">
                <a:solidFill>
                  <a:srgbClr val="C00000"/>
                </a:solidFill>
                <a:latin typeface="+mj-lt"/>
              </a:rPr>
              <a:t>17</a:t>
            </a:r>
            <a:r>
              <a:rPr lang="pt-BR" sz="2500" dirty="0">
                <a:latin typeface="+mj-lt"/>
              </a:rPr>
              <a:t> </a:t>
            </a:r>
            <a:r>
              <a:rPr lang="pt-BR" sz="2500" dirty="0" smtClean="0">
                <a:latin typeface="+mj-lt"/>
              </a:rPr>
              <a:t>Mas ele (Jesus) </a:t>
            </a:r>
            <a:r>
              <a:rPr lang="pt-BR" sz="2500" dirty="0">
                <a:latin typeface="+mj-lt"/>
              </a:rPr>
              <a:t>lhes disse: Meu Pai trabalha até agora, e eu trabalho também.</a:t>
            </a:r>
          </a:p>
          <a:p>
            <a:r>
              <a:rPr lang="pt-BR" sz="2500" dirty="0">
                <a:solidFill>
                  <a:srgbClr val="C00000"/>
                </a:solidFill>
                <a:latin typeface="+mj-lt"/>
              </a:rPr>
              <a:t>18</a:t>
            </a:r>
            <a:r>
              <a:rPr lang="pt-BR" sz="2500" dirty="0">
                <a:latin typeface="+mj-lt"/>
              </a:rPr>
              <a:t>  Por isso, pois, os judeus ainda mais procuravam matá-lo, porque não somente violava o sábado, mas também dizia que Deus era seu próprio Pai, fazendo-se igual a Deus</a:t>
            </a:r>
            <a:r>
              <a:rPr lang="pt-BR" sz="2500" dirty="0" smtClean="0">
                <a:latin typeface="+mj-lt"/>
              </a:rPr>
              <a:t>. </a:t>
            </a:r>
            <a:endParaRPr lang="pt-BR" sz="2500" dirty="0">
              <a:latin typeface="+mj-lt"/>
            </a:endParaRPr>
          </a:p>
        </p:txBody>
      </p:sp>
      <p:sp>
        <p:nvSpPr>
          <p:cNvPr id="15" name="TextBox 14"/>
          <p:cNvSpPr txBox="1"/>
          <p:nvPr/>
        </p:nvSpPr>
        <p:spPr>
          <a:xfrm>
            <a:off x="604157" y="1071021"/>
            <a:ext cx="8527718" cy="3108543"/>
          </a:xfrm>
          <a:prstGeom prst="rect">
            <a:avLst/>
          </a:prstGeom>
          <a:noFill/>
        </p:spPr>
        <p:txBody>
          <a:bodyPr wrap="square" rtlCol="0">
            <a:spAutoFit/>
          </a:bodyPr>
          <a:lstStyle/>
          <a:p>
            <a:pPr marL="457200" indent="-457200">
              <a:buFont typeface="Arial" panose="020B0604020202020204" pitchFamily="34" charset="0"/>
              <a:buChar char="•"/>
            </a:pPr>
            <a:r>
              <a:rPr lang="pt-BR" sz="2800" b="1" dirty="0" smtClean="0">
                <a:latin typeface="+mj-lt"/>
              </a:rPr>
              <a:t>Estava em um feriado religioso.</a:t>
            </a:r>
          </a:p>
          <a:p>
            <a:pPr marL="457200" indent="-457200">
              <a:buFont typeface="Arial" panose="020B0604020202020204" pitchFamily="34" charset="0"/>
              <a:buChar char="•"/>
            </a:pPr>
            <a:r>
              <a:rPr lang="pt-BR" sz="2800" b="1" dirty="0" smtClean="0">
                <a:latin typeface="+mj-lt"/>
              </a:rPr>
              <a:t>Foi até o tanque (</a:t>
            </a:r>
            <a:r>
              <a:rPr lang="pt-BR" sz="2200" b="1" dirty="0" smtClean="0">
                <a:solidFill>
                  <a:srgbClr val="C00000"/>
                </a:solidFill>
                <a:latin typeface="+mj-lt"/>
              </a:rPr>
              <a:t>intencionalmente</a:t>
            </a:r>
            <a:r>
              <a:rPr lang="pt-BR" sz="2800" b="1" dirty="0" smtClean="0">
                <a:latin typeface="+mj-lt"/>
              </a:rPr>
              <a:t>).</a:t>
            </a:r>
          </a:p>
          <a:p>
            <a:pPr marL="457200" indent="-457200">
              <a:buFont typeface="Arial" panose="020B0604020202020204" pitchFamily="34" charset="0"/>
              <a:buChar char="•"/>
            </a:pPr>
            <a:r>
              <a:rPr lang="pt-BR" sz="2800" b="1" dirty="0" smtClean="0">
                <a:latin typeface="+mj-lt"/>
              </a:rPr>
              <a:t>Curou apenas um homem (</a:t>
            </a:r>
            <a:r>
              <a:rPr lang="pt-BR" sz="2200" b="1" dirty="0" smtClean="0">
                <a:solidFill>
                  <a:srgbClr val="C00000"/>
                </a:solidFill>
                <a:latin typeface="+mj-lt"/>
              </a:rPr>
              <a:t>intencionalmente</a:t>
            </a:r>
            <a:r>
              <a:rPr lang="pt-BR" sz="2800" b="1" dirty="0" smtClean="0">
                <a:latin typeface="+mj-lt"/>
              </a:rPr>
              <a:t>).</a:t>
            </a:r>
          </a:p>
          <a:p>
            <a:pPr marL="457200" indent="-457200">
              <a:buFont typeface="Arial" panose="020B0604020202020204" pitchFamily="34" charset="0"/>
              <a:buChar char="•"/>
            </a:pPr>
            <a:r>
              <a:rPr lang="pt-BR" sz="2800" b="1" dirty="0" smtClean="0">
                <a:latin typeface="+mj-lt"/>
              </a:rPr>
              <a:t>Ordenou que o homem violasse a tradição.</a:t>
            </a:r>
          </a:p>
          <a:p>
            <a:pPr marL="457200" indent="-457200">
              <a:buFont typeface="Arial" panose="020B0604020202020204" pitchFamily="34" charset="0"/>
              <a:buChar char="•"/>
            </a:pPr>
            <a:r>
              <a:rPr lang="pt-BR" sz="2800" b="1" dirty="0" smtClean="0">
                <a:latin typeface="+mj-lt"/>
              </a:rPr>
              <a:t>Fez tudo isto no sábado (</a:t>
            </a:r>
            <a:r>
              <a:rPr lang="pt-BR" sz="2200" b="1" dirty="0" smtClean="0">
                <a:solidFill>
                  <a:srgbClr val="C00000"/>
                </a:solidFill>
                <a:latin typeface="+mj-lt"/>
              </a:rPr>
              <a:t>intencionalmente</a:t>
            </a:r>
            <a:r>
              <a:rPr lang="pt-BR" sz="2800" b="1" dirty="0" smtClean="0">
                <a:latin typeface="+mj-lt"/>
              </a:rPr>
              <a:t>)</a:t>
            </a:r>
          </a:p>
          <a:p>
            <a:pPr marL="457200" indent="-457200">
              <a:buFont typeface="Arial" panose="020B0604020202020204" pitchFamily="34" charset="0"/>
              <a:buChar char="•"/>
            </a:pPr>
            <a:r>
              <a:rPr lang="pt-BR" sz="2800" b="1" dirty="0" smtClean="0">
                <a:latin typeface="+mj-lt"/>
              </a:rPr>
              <a:t>Foi até o templo e procurou o homem curado.</a:t>
            </a:r>
          </a:p>
          <a:p>
            <a:pPr marL="457200" indent="-457200">
              <a:buFont typeface="Arial" panose="020B0604020202020204" pitchFamily="34" charset="0"/>
              <a:buChar char="•"/>
            </a:pPr>
            <a:r>
              <a:rPr lang="pt-BR" sz="2800" b="1" dirty="0" smtClean="0">
                <a:latin typeface="+mj-lt"/>
              </a:rPr>
              <a:t>Ficou para falar com os judeus. </a:t>
            </a:r>
          </a:p>
        </p:txBody>
      </p:sp>
    </p:spTree>
    <p:extLst>
      <p:ext uri="{BB962C8B-B14F-4D97-AF65-F5344CB8AC3E}">
        <p14:creationId xmlns:p14="http://schemas.microsoft.com/office/powerpoint/2010/main" val="147687470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5">
                                            <p:txEl>
                                              <p:pRg st="4" end="4"/>
                                            </p:txEl>
                                          </p:spTgt>
                                        </p:tgtEl>
                                        <p:attrNameLst>
                                          <p:attrName>style.visibility</p:attrName>
                                        </p:attrNameLst>
                                      </p:cBhvr>
                                      <p:to>
                                        <p:strVal val="visible"/>
                                      </p:to>
                                    </p:set>
                                    <p:animEffect transition="in" filter="randombar(horizontal)">
                                      <p:cBhvr>
                                        <p:cTn id="7" dur="500"/>
                                        <p:tgtEl>
                                          <p:spTgt spid="15">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5">
                                            <p:txEl>
                                              <p:pRg st="5" end="5"/>
                                            </p:txEl>
                                          </p:spTgt>
                                        </p:tgtEl>
                                        <p:attrNameLst>
                                          <p:attrName>style.visibility</p:attrName>
                                        </p:attrNameLst>
                                      </p:cBhvr>
                                      <p:to>
                                        <p:strVal val="visible"/>
                                      </p:to>
                                    </p:set>
                                    <p:animEffect transition="in" filter="randombar(horizontal)">
                                      <p:cBhvr>
                                        <p:cTn id="12" dur="500"/>
                                        <p:tgtEl>
                                          <p:spTgt spid="15">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5">
                                            <p:txEl>
                                              <p:pRg st="6" end="6"/>
                                            </p:txEl>
                                          </p:spTgt>
                                        </p:tgtEl>
                                        <p:attrNameLst>
                                          <p:attrName>style.visibility</p:attrName>
                                        </p:attrNameLst>
                                      </p:cBhvr>
                                      <p:to>
                                        <p:strVal val="visible"/>
                                      </p:to>
                                    </p:set>
                                    <p:animEffect transition="in" filter="randombar(horizontal)">
                                      <p:cBhvr>
                                        <p:cTn id="17" dur="500"/>
                                        <p:tgtEl>
                                          <p:spTgt spid="1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5" name="Rectangle 4"/>
          <p:cNvSpPr/>
          <p:nvPr/>
        </p:nvSpPr>
        <p:spPr>
          <a:xfrm>
            <a:off x="0" y="8169"/>
            <a:ext cx="9144000" cy="873574"/>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4200" b="1" dirty="0">
                <a:solidFill>
                  <a:schemeClr val="tx1"/>
                </a:solidFill>
                <a:latin typeface="+mj-lt"/>
              </a:rPr>
              <a:t>1 – Jesus provoca a tradição religiosa.</a:t>
            </a:r>
          </a:p>
        </p:txBody>
      </p:sp>
      <p:sp>
        <p:nvSpPr>
          <p:cNvPr id="13" name="Rectangle 12"/>
          <p:cNvSpPr/>
          <p:nvPr/>
        </p:nvSpPr>
        <p:spPr>
          <a:xfrm>
            <a:off x="0" y="4580163"/>
            <a:ext cx="9144000" cy="22778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 name="TextBox 13"/>
          <p:cNvSpPr txBox="1"/>
          <p:nvPr/>
        </p:nvSpPr>
        <p:spPr>
          <a:xfrm>
            <a:off x="379045" y="4852340"/>
            <a:ext cx="8761464" cy="2015936"/>
          </a:xfrm>
          <a:prstGeom prst="rect">
            <a:avLst/>
          </a:prstGeom>
          <a:noFill/>
          <a:ln>
            <a:noFill/>
          </a:ln>
        </p:spPr>
        <p:txBody>
          <a:bodyPr wrap="square" rtlCol="0">
            <a:spAutoFit/>
          </a:bodyPr>
          <a:lstStyle/>
          <a:p>
            <a:r>
              <a:rPr lang="pt-BR" sz="2500" dirty="0">
                <a:solidFill>
                  <a:srgbClr val="C00000"/>
                </a:solidFill>
                <a:latin typeface="+mj-lt"/>
              </a:rPr>
              <a:t>17</a:t>
            </a:r>
            <a:r>
              <a:rPr lang="pt-BR" sz="2500" dirty="0">
                <a:latin typeface="+mj-lt"/>
              </a:rPr>
              <a:t> </a:t>
            </a:r>
            <a:r>
              <a:rPr lang="pt-BR" sz="2500" dirty="0" smtClean="0">
                <a:latin typeface="+mj-lt"/>
              </a:rPr>
              <a:t>Mas ele (Jesus) </a:t>
            </a:r>
            <a:r>
              <a:rPr lang="pt-BR" sz="2500" dirty="0">
                <a:latin typeface="+mj-lt"/>
              </a:rPr>
              <a:t>lhes disse: </a:t>
            </a:r>
            <a:r>
              <a:rPr lang="pt-BR" sz="2500" u="sng" dirty="0">
                <a:solidFill>
                  <a:srgbClr val="C00000"/>
                </a:solidFill>
                <a:latin typeface="+mj-lt"/>
              </a:rPr>
              <a:t>Meu Pai trabalha até agora, e eu trabalho também.</a:t>
            </a:r>
          </a:p>
          <a:p>
            <a:r>
              <a:rPr lang="pt-BR" sz="2500" dirty="0">
                <a:solidFill>
                  <a:srgbClr val="C00000"/>
                </a:solidFill>
                <a:latin typeface="+mj-lt"/>
              </a:rPr>
              <a:t>18</a:t>
            </a:r>
            <a:r>
              <a:rPr lang="pt-BR" sz="2500" dirty="0">
                <a:latin typeface="+mj-lt"/>
              </a:rPr>
              <a:t>  Por isso, pois, os judeus ainda mais procuravam matá-lo, porque não somente violava o sábado, mas também dizia que Deus era seu próprio Pai, fazendo-se igual a Deus</a:t>
            </a:r>
            <a:r>
              <a:rPr lang="pt-BR" sz="2500" dirty="0" smtClean="0">
                <a:latin typeface="+mj-lt"/>
              </a:rPr>
              <a:t>. </a:t>
            </a:r>
            <a:endParaRPr lang="pt-BR" sz="2500" dirty="0">
              <a:latin typeface="+mj-lt"/>
            </a:endParaRPr>
          </a:p>
        </p:txBody>
      </p:sp>
      <p:sp>
        <p:nvSpPr>
          <p:cNvPr id="7" name="TextBox 6"/>
          <p:cNvSpPr txBox="1"/>
          <p:nvPr/>
        </p:nvSpPr>
        <p:spPr>
          <a:xfrm>
            <a:off x="604157" y="1071021"/>
            <a:ext cx="8527718" cy="538609"/>
          </a:xfrm>
          <a:prstGeom prst="rect">
            <a:avLst/>
          </a:prstGeom>
          <a:noFill/>
        </p:spPr>
        <p:txBody>
          <a:bodyPr wrap="square" rtlCol="0">
            <a:spAutoFit/>
          </a:bodyPr>
          <a:lstStyle/>
          <a:p>
            <a:pPr marL="457200" indent="-457200">
              <a:buFont typeface="Arial" panose="020B0604020202020204" pitchFamily="34" charset="0"/>
              <a:buChar char="•"/>
            </a:pPr>
            <a:r>
              <a:rPr lang="pt-BR" sz="2900" b="1" dirty="0" smtClean="0">
                <a:latin typeface="+mj-lt"/>
              </a:rPr>
              <a:t>Deus não precisa descansar.</a:t>
            </a:r>
            <a:endParaRPr lang="pt-BR" sz="2900" b="1" dirty="0">
              <a:latin typeface="+mj-lt"/>
            </a:endParaRPr>
          </a:p>
        </p:txBody>
      </p:sp>
      <p:sp>
        <p:nvSpPr>
          <p:cNvPr id="2" name="Rectangle 1"/>
          <p:cNvSpPr/>
          <p:nvPr/>
        </p:nvSpPr>
        <p:spPr>
          <a:xfrm>
            <a:off x="-7951" y="1609630"/>
            <a:ext cx="9139827" cy="3232434"/>
          </a:xfrm>
          <a:prstGeom prst="rect">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TextBox 3"/>
          <p:cNvSpPr txBox="1"/>
          <p:nvPr/>
        </p:nvSpPr>
        <p:spPr>
          <a:xfrm>
            <a:off x="379045" y="1706575"/>
            <a:ext cx="6589215" cy="630942"/>
          </a:xfrm>
          <a:prstGeom prst="rect">
            <a:avLst/>
          </a:prstGeom>
          <a:noFill/>
        </p:spPr>
        <p:txBody>
          <a:bodyPr wrap="square" rtlCol="0">
            <a:spAutoFit/>
          </a:bodyPr>
          <a:lstStyle/>
          <a:p>
            <a:r>
              <a:rPr lang="pt-BR" sz="3500" dirty="0" smtClean="0">
                <a:solidFill>
                  <a:srgbClr val="FFFF00"/>
                </a:solidFill>
              </a:rPr>
              <a:t>Mandamento:</a:t>
            </a:r>
            <a:r>
              <a:rPr lang="pt-BR" sz="3500" dirty="0" smtClean="0">
                <a:solidFill>
                  <a:schemeClr val="bg1">
                    <a:lumMod val="85000"/>
                  </a:schemeClr>
                </a:solidFill>
              </a:rPr>
              <a:t> santificar o sábado.</a:t>
            </a:r>
            <a:endParaRPr lang="pt-BR" sz="3500" dirty="0">
              <a:solidFill>
                <a:schemeClr val="bg1">
                  <a:lumMod val="85000"/>
                </a:schemeClr>
              </a:solidFill>
            </a:endParaRPr>
          </a:p>
        </p:txBody>
      </p:sp>
      <p:sp>
        <p:nvSpPr>
          <p:cNvPr id="10" name="TextBox 9"/>
          <p:cNvSpPr txBox="1"/>
          <p:nvPr/>
        </p:nvSpPr>
        <p:spPr>
          <a:xfrm>
            <a:off x="760046" y="2319296"/>
            <a:ext cx="8371829" cy="2400657"/>
          </a:xfrm>
          <a:prstGeom prst="rect">
            <a:avLst/>
          </a:prstGeom>
          <a:noFill/>
          <a:ln>
            <a:noFill/>
          </a:ln>
        </p:spPr>
        <p:txBody>
          <a:bodyPr wrap="square" rtlCol="0">
            <a:spAutoFit/>
          </a:bodyPr>
          <a:lstStyle/>
          <a:p>
            <a:r>
              <a:rPr lang="pt-BR" sz="2500" dirty="0" smtClean="0">
                <a:solidFill>
                  <a:schemeClr val="bg1"/>
                </a:solidFill>
                <a:latin typeface="+mj-lt"/>
              </a:rPr>
              <a:t>Ex 20.8-11</a:t>
            </a:r>
          </a:p>
          <a:p>
            <a:r>
              <a:rPr lang="pt-BR" sz="2500" dirty="0" smtClean="0">
                <a:solidFill>
                  <a:schemeClr val="bg1"/>
                </a:solidFill>
                <a:latin typeface="+mj-lt"/>
              </a:rPr>
              <a:t>Lembra-te do dia de sábado, para o santificar.</a:t>
            </a:r>
          </a:p>
          <a:p>
            <a:r>
              <a:rPr lang="pt-BR" sz="2500" dirty="0" smtClean="0">
                <a:solidFill>
                  <a:schemeClr val="bg1"/>
                </a:solidFill>
                <a:latin typeface="+mj-lt"/>
              </a:rPr>
              <a:t>Seis dias trabalharás e farás toda a tua obra.</a:t>
            </a:r>
          </a:p>
          <a:p>
            <a:r>
              <a:rPr lang="pt-BR" sz="2500" dirty="0" smtClean="0">
                <a:solidFill>
                  <a:schemeClr val="bg1"/>
                </a:solidFill>
                <a:latin typeface="+mj-lt"/>
              </a:rPr>
              <a:t>Mas </a:t>
            </a:r>
            <a:r>
              <a:rPr lang="pt-BR" sz="2500" dirty="0">
                <a:solidFill>
                  <a:schemeClr val="bg1"/>
                </a:solidFill>
                <a:latin typeface="+mj-lt"/>
              </a:rPr>
              <a:t>o sétimo dia é o sábado do SENHOR, teu Deus; não farás nenhum trabalho, nem tu, nem o teu filho, nem a tua filha, nem o teu servo, nem a tua serva, nem o teu </a:t>
            </a:r>
            <a:r>
              <a:rPr lang="pt-BR" sz="2500" dirty="0" smtClean="0">
                <a:solidFill>
                  <a:schemeClr val="bg1"/>
                </a:solidFill>
                <a:latin typeface="+mj-lt"/>
              </a:rPr>
              <a:t>animal...</a:t>
            </a:r>
            <a:endParaRPr lang="pt-BR" sz="2500" dirty="0">
              <a:solidFill>
                <a:schemeClr val="bg1"/>
              </a:solidFill>
              <a:latin typeface="+mj-lt"/>
            </a:endParaRPr>
          </a:p>
        </p:txBody>
      </p:sp>
    </p:spTree>
    <p:extLst>
      <p:ext uri="{BB962C8B-B14F-4D97-AF65-F5344CB8AC3E}">
        <p14:creationId xmlns:p14="http://schemas.microsoft.com/office/powerpoint/2010/main" val="241228047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randombar(horizontal)">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randombar(horizontal)">
                                      <p:cBhvr>
                                        <p:cTn id="12" dur="500"/>
                                        <p:tgtEl>
                                          <p:spTgt spid="2"/>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randombar(horizontal)">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randombar(horizontal)">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5" name="Rectangle 4"/>
          <p:cNvSpPr/>
          <p:nvPr/>
        </p:nvSpPr>
        <p:spPr>
          <a:xfrm>
            <a:off x="0" y="8169"/>
            <a:ext cx="9144000" cy="873574"/>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4200" b="1" dirty="0">
                <a:solidFill>
                  <a:schemeClr val="tx1"/>
                </a:solidFill>
                <a:latin typeface="+mj-lt"/>
              </a:rPr>
              <a:t>1 – Jesus provoca a tradição religiosa.</a:t>
            </a:r>
          </a:p>
        </p:txBody>
      </p:sp>
      <p:sp>
        <p:nvSpPr>
          <p:cNvPr id="13" name="Rectangle 12"/>
          <p:cNvSpPr/>
          <p:nvPr/>
        </p:nvSpPr>
        <p:spPr>
          <a:xfrm>
            <a:off x="0" y="4580163"/>
            <a:ext cx="9144000" cy="22778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 name="TextBox 13"/>
          <p:cNvSpPr txBox="1"/>
          <p:nvPr/>
        </p:nvSpPr>
        <p:spPr>
          <a:xfrm>
            <a:off x="379045" y="4852340"/>
            <a:ext cx="8761464" cy="2015936"/>
          </a:xfrm>
          <a:prstGeom prst="rect">
            <a:avLst/>
          </a:prstGeom>
          <a:noFill/>
          <a:ln>
            <a:noFill/>
          </a:ln>
        </p:spPr>
        <p:txBody>
          <a:bodyPr wrap="square" rtlCol="0">
            <a:spAutoFit/>
          </a:bodyPr>
          <a:lstStyle/>
          <a:p>
            <a:r>
              <a:rPr lang="pt-BR" sz="2500" dirty="0">
                <a:solidFill>
                  <a:srgbClr val="C00000"/>
                </a:solidFill>
                <a:latin typeface="+mj-lt"/>
              </a:rPr>
              <a:t>17</a:t>
            </a:r>
            <a:r>
              <a:rPr lang="pt-BR" sz="2500" dirty="0">
                <a:latin typeface="+mj-lt"/>
              </a:rPr>
              <a:t> </a:t>
            </a:r>
            <a:r>
              <a:rPr lang="pt-BR" sz="2500" dirty="0" smtClean="0">
                <a:latin typeface="+mj-lt"/>
              </a:rPr>
              <a:t>Mas ele (Jesus) </a:t>
            </a:r>
            <a:r>
              <a:rPr lang="pt-BR" sz="2500" dirty="0">
                <a:latin typeface="+mj-lt"/>
              </a:rPr>
              <a:t>lhes disse: </a:t>
            </a:r>
            <a:r>
              <a:rPr lang="pt-BR" sz="2500" u="sng" dirty="0">
                <a:solidFill>
                  <a:srgbClr val="C00000"/>
                </a:solidFill>
                <a:latin typeface="+mj-lt"/>
              </a:rPr>
              <a:t>Meu Pai trabalha até agora, e eu trabalho também.</a:t>
            </a:r>
          </a:p>
          <a:p>
            <a:r>
              <a:rPr lang="pt-BR" sz="2500" dirty="0">
                <a:solidFill>
                  <a:srgbClr val="C00000"/>
                </a:solidFill>
                <a:latin typeface="+mj-lt"/>
              </a:rPr>
              <a:t>18</a:t>
            </a:r>
            <a:r>
              <a:rPr lang="pt-BR" sz="2500" dirty="0">
                <a:latin typeface="+mj-lt"/>
              </a:rPr>
              <a:t>  Por isso, pois, os judeus ainda mais procuravam matá-lo, porque não somente violava o sábado, mas também dizia que Deus era seu próprio Pai, fazendo-se igual a Deus</a:t>
            </a:r>
            <a:r>
              <a:rPr lang="pt-BR" sz="2500" dirty="0" smtClean="0">
                <a:latin typeface="+mj-lt"/>
              </a:rPr>
              <a:t>. </a:t>
            </a:r>
            <a:endParaRPr lang="pt-BR" sz="2500" dirty="0">
              <a:latin typeface="+mj-lt"/>
            </a:endParaRPr>
          </a:p>
        </p:txBody>
      </p:sp>
      <p:sp>
        <p:nvSpPr>
          <p:cNvPr id="7" name="TextBox 6"/>
          <p:cNvSpPr txBox="1"/>
          <p:nvPr/>
        </p:nvSpPr>
        <p:spPr>
          <a:xfrm>
            <a:off x="604157" y="1071021"/>
            <a:ext cx="8527718" cy="538609"/>
          </a:xfrm>
          <a:prstGeom prst="rect">
            <a:avLst/>
          </a:prstGeom>
          <a:noFill/>
        </p:spPr>
        <p:txBody>
          <a:bodyPr wrap="square" rtlCol="0">
            <a:spAutoFit/>
          </a:bodyPr>
          <a:lstStyle/>
          <a:p>
            <a:pPr marL="457200" indent="-457200">
              <a:buFont typeface="Arial" panose="020B0604020202020204" pitchFamily="34" charset="0"/>
              <a:buChar char="•"/>
            </a:pPr>
            <a:r>
              <a:rPr lang="pt-BR" sz="2900" b="1" dirty="0" smtClean="0">
                <a:latin typeface="+mj-lt"/>
              </a:rPr>
              <a:t>Deus não precisa descansar.</a:t>
            </a:r>
            <a:endParaRPr lang="pt-BR" sz="2900" b="1" dirty="0">
              <a:latin typeface="+mj-lt"/>
            </a:endParaRPr>
          </a:p>
        </p:txBody>
      </p:sp>
      <p:sp>
        <p:nvSpPr>
          <p:cNvPr id="2" name="Rectangle 1"/>
          <p:cNvSpPr/>
          <p:nvPr/>
        </p:nvSpPr>
        <p:spPr>
          <a:xfrm>
            <a:off x="-7951" y="1609630"/>
            <a:ext cx="9139827" cy="3232434"/>
          </a:xfrm>
          <a:prstGeom prst="rect">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TextBox 9"/>
          <p:cNvSpPr txBox="1"/>
          <p:nvPr/>
        </p:nvSpPr>
        <p:spPr>
          <a:xfrm>
            <a:off x="530679" y="2800988"/>
            <a:ext cx="8605157" cy="1631216"/>
          </a:xfrm>
          <a:prstGeom prst="rect">
            <a:avLst/>
          </a:prstGeom>
          <a:noFill/>
          <a:ln>
            <a:noFill/>
          </a:ln>
        </p:spPr>
        <p:txBody>
          <a:bodyPr wrap="square" rtlCol="0">
            <a:spAutoFit/>
          </a:bodyPr>
          <a:lstStyle/>
          <a:p>
            <a:r>
              <a:rPr lang="pt-BR" sz="2500" dirty="0">
                <a:solidFill>
                  <a:schemeClr val="bg1"/>
                </a:solidFill>
                <a:latin typeface="+mj-lt"/>
              </a:rPr>
              <a:t>Ex </a:t>
            </a:r>
            <a:r>
              <a:rPr lang="pt-BR" sz="2500" dirty="0" smtClean="0">
                <a:solidFill>
                  <a:schemeClr val="bg1"/>
                </a:solidFill>
                <a:latin typeface="+mj-lt"/>
              </a:rPr>
              <a:t>16.23  Isto </a:t>
            </a:r>
            <a:r>
              <a:rPr lang="pt-BR" sz="2500" dirty="0">
                <a:solidFill>
                  <a:schemeClr val="bg1"/>
                </a:solidFill>
                <a:latin typeface="+mj-lt"/>
              </a:rPr>
              <a:t>é o que disse o SENHOR: </a:t>
            </a:r>
            <a:r>
              <a:rPr lang="pt-BR" sz="2500" dirty="0">
                <a:solidFill>
                  <a:srgbClr val="FFFF00"/>
                </a:solidFill>
                <a:latin typeface="+mj-lt"/>
              </a:rPr>
              <a:t>Amanhã é repouso</a:t>
            </a:r>
            <a:r>
              <a:rPr lang="pt-BR" sz="2500" dirty="0">
                <a:solidFill>
                  <a:schemeClr val="bg1"/>
                </a:solidFill>
                <a:latin typeface="+mj-lt"/>
              </a:rPr>
              <a:t>, o santo sábado do SENHOR; o que quiserdes cozer no forno, cozei-o, e o que quiserdes cozer em água, cozei-o em água; </a:t>
            </a:r>
            <a:r>
              <a:rPr lang="pt-BR" sz="2500" dirty="0">
                <a:solidFill>
                  <a:srgbClr val="FFFF00"/>
                </a:solidFill>
                <a:latin typeface="+mj-lt"/>
              </a:rPr>
              <a:t>e tudo o que sobrar separai, guardando para a manhã seguinte.</a:t>
            </a:r>
          </a:p>
        </p:txBody>
      </p:sp>
      <p:sp>
        <p:nvSpPr>
          <p:cNvPr id="11" name="TextBox 10"/>
          <p:cNvSpPr txBox="1"/>
          <p:nvPr/>
        </p:nvSpPr>
        <p:spPr>
          <a:xfrm>
            <a:off x="384489" y="1614046"/>
            <a:ext cx="6589215" cy="630942"/>
          </a:xfrm>
          <a:prstGeom prst="rect">
            <a:avLst/>
          </a:prstGeom>
          <a:noFill/>
        </p:spPr>
        <p:txBody>
          <a:bodyPr wrap="square" rtlCol="0">
            <a:spAutoFit/>
          </a:bodyPr>
          <a:lstStyle/>
          <a:p>
            <a:r>
              <a:rPr lang="pt-BR" sz="3500" dirty="0" smtClean="0">
                <a:solidFill>
                  <a:srgbClr val="FFFF00"/>
                </a:solidFill>
              </a:rPr>
              <a:t>Normas:</a:t>
            </a:r>
            <a:r>
              <a:rPr lang="pt-BR" sz="3500" dirty="0" smtClean="0">
                <a:solidFill>
                  <a:schemeClr val="bg1">
                    <a:lumMod val="85000"/>
                  </a:schemeClr>
                </a:solidFill>
              </a:rPr>
              <a:t> dedicação.</a:t>
            </a:r>
            <a:endParaRPr lang="pt-BR" sz="3500" dirty="0">
              <a:solidFill>
                <a:schemeClr val="bg1">
                  <a:lumMod val="85000"/>
                </a:schemeClr>
              </a:solidFill>
            </a:endParaRPr>
          </a:p>
        </p:txBody>
      </p:sp>
    </p:spTree>
    <p:extLst>
      <p:ext uri="{BB962C8B-B14F-4D97-AF65-F5344CB8AC3E}">
        <p14:creationId xmlns:p14="http://schemas.microsoft.com/office/powerpoint/2010/main" val="76826956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randombar(horizontal)">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5" name="Rectangle 4"/>
          <p:cNvSpPr/>
          <p:nvPr/>
        </p:nvSpPr>
        <p:spPr>
          <a:xfrm>
            <a:off x="0" y="8169"/>
            <a:ext cx="9144000" cy="873574"/>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4200" b="1" dirty="0">
                <a:solidFill>
                  <a:schemeClr val="tx1"/>
                </a:solidFill>
                <a:latin typeface="+mj-lt"/>
              </a:rPr>
              <a:t>1 – Jesus provoca a tradição religiosa.</a:t>
            </a:r>
          </a:p>
        </p:txBody>
      </p:sp>
      <p:sp>
        <p:nvSpPr>
          <p:cNvPr id="13" name="Rectangle 12"/>
          <p:cNvSpPr/>
          <p:nvPr/>
        </p:nvSpPr>
        <p:spPr>
          <a:xfrm>
            <a:off x="0" y="4580163"/>
            <a:ext cx="9144000" cy="22778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 name="TextBox 13"/>
          <p:cNvSpPr txBox="1"/>
          <p:nvPr/>
        </p:nvSpPr>
        <p:spPr>
          <a:xfrm>
            <a:off x="379045" y="4852340"/>
            <a:ext cx="8761464" cy="2015936"/>
          </a:xfrm>
          <a:prstGeom prst="rect">
            <a:avLst/>
          </a:prstGeom>
          <a:noFill/>
          <a:ln>
            <a:noFill/>
          </a:ln>
        </p:spPr>
        <p:txBody>
          <a:bodyPr wrap="square" rtlCol="0">
            <a:spAutoFit/>
          </a:bodyPr>
          <a:lstStyle/>
          <a:p>
            <a:r>
              <a:rPr lang="pt-BR" sz="2500" dirty="0">
                <a:solidFill>
                  <a:srgbClr val="C00000"/>
                </a:solidFill>
                <a:latin typeface="+mj-lt"/>
              </a:rPr>
              <a:t>17</a:t>
            </a:r>
            <a:r>
              <a:rPr lang="pt-BR" sz="2500" dirty="0">
                <a:latin typeface="+mj-lt"/>
              </a:rPr>
              <a:t> </a:t>
            </a:r>
            <a:r>
              <a:rPr lang="pt-BR" sz="2500" dirty="0" smtClean="0">
                <a:latin typeface="+mj-lt"/>
              </a:rPr>
              <a:t>Mas ele (Jesus) </a:t>
            </a:r>
            <a:r>
              <a:rPr lang="pt-BR" sz="2500" dirty="0">
                <a:latin typeface="+mj-lt"/>
              </a:rPr>
              <a:t>lhes disse: </a:t>
            </a:r>
            <a:r>
              <a:rPr lang="pt-BR" sz="2500" u="sng" dirty="0">
                <a:solidFill>
                  <a:srgbClr val="C00000"/>
                </a:solidFill>
                <a:latin typeface="+mj-lt"/>
              </a:rPr>
              <a:t>Meu Pai trabalha até agora, e eu trabalho também.</a:t>
            </a:r>
          </a:p>
          <a:p>
            <a:r>
              <a:rPr lang="pt-BR" sz="2500" dirty="0">
                <a:solidFill>
                  <a:srgbClr val="C00000"/>
                </a:solidFill>
                <a:latin typeface="+mj-lt"/>
              </a:rPr>
              <a:t>18</a:t>
            </a:r>
            <a:r>
              <a:rPr lang="pt-BR" sz="2500" dirty="0">
                <a:latin typeface="+mj-lt"/>
              </a:rPr>
              <a:t>  Por isso, pois, os judeus ainda mais procuravam matá-lo, porque não somente violava o sábado, mas também dizia que Deus era seu próprio Pai, fazendo-se igual a Deus</a:t>
            </a:r>
            <a:r>
              <a:rPr lang="pt-BR" sz="2500" dirty="0" smtClean="0">
                <a:latin typeface="+mj-lt"/>
              </a:rPr>
              <a:t>. </a:t>
            </a:r>
            <a:endParaRPr lang="pt-BR" sz="2500" dirty="0">
              <a:latin typeface="+mj-lt"/>
            </a:endParaRPr>
          </a:p>
        </p:txBody>
      </p:sp>
      <p:sp>
        <p:nvSpPr>
          <p:cNvPr id="7" name="TextBox 6"/>
          <p:cNvSpPr txBox="1"/>
          <p:nvPr/>
        </p:nvSpPr>
        <p:spPr>
          <a:xfrm>
            <a:off x="604157" y="1071021"/>
            <a:ext cx="8527718" cy="538609"/>
          </a:xfrm>
          <a:prstGeom prst="rect">
            <a:avLst/>
          </a:prstGeom>
          <a:noFill/>
        </p:spPr>
        <p:txBody>
          <a:bodyPr wrap="square" rtlCol="0">
            <a:spAutoFit/>
          </a:bodyPr>
          <a:lstStyle/>
          <a:p>
            <a:pPr marL="457200" indent="-457200">
              <a:buFont typeface="Arial" panose="020B0604020202020204" pitchFamily="34" charset="0"/>
              <a:buChar char="•"/>
            </a:pPr>
            <a:r>
              <a:rPr lang="pt-BR" sz="2900" b="1" dirty="0" smtClean="0">
                <a:latin typeface="+mj-lt"/>
              </a:rPr>
              <a:t>Deus não precisa descansar.</a:t>
            </a:r>
            <a:endParaRPr lang="pt-BR" sz="2900" b="1" dirty="0">
              <a:latin typeface="+mj-lt"/>
            </a:endParaRPr>
          </a:p>
        </p:txBody>
      </p:sp>
      <p:sp>
        <p:nvSpPr>
          <p:cNvPr id="2" name="Rectangle 1"/>
          <p:cNvSpPr/>
          <p:nvPr/>
        </p:nvSpPr>
        <p:spPr>
          <a:xfrm>
            <a:off x="-7951" y="1609630"/>
            <a:ext cx="9139827" cy="3232434"/>
          </a:xfrm>
          <a:prstGeom prst="rect">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TextBox 9"/>
          <p:cNvSpPr txBox="1"/>
          <p:nvPr/>
        </p:nvSpPr>
        <p:spPr>
          <a:xfrm>
            <a:off x="760046" y="2939781"/>
            <a:ext cx="8383954" cy="861774"/>
          </a:xfrm>
          <a:prstGeom prst="rect">
            <a:avLst/>
          </a:prstGeom>
          <a:noFill/>
          <a:ln>
            <a:noFill/>
          </a:ln>
        </p:spPr>
        <p:txBody>
          <a:bodyPr wrap="square" rtlCol="0">
            <a:spAutoFit/>
          </a:bodyPr>
          <a:lstStyle/>
          <a:p>
            <a:r>
              <a:rPr lang="pt-BR" sz="2500" dirty="0" smtClean="0">
                <a:solidFill>
                  <a:schemeClr val="bg1"/>
                </a:solidFill>
                <a:latin typeface="+mj-lt"/>
              </a:rPr>
              <a:t>Ex 16.25  </a:t>
            </a:r>
            <a:r>
              <a:rPr lang="pt-BR" sz="2500" dirty="0">
                <a:solidFill>
                  <a:schemeClr val="bg1"/>
                </a:solidFill>
                <a:latin typeface="+mj-lt"/>
              </a:rPr>
              <a:t>Então, disse Moisés: Comei-o hoje, porquanto o sábado é do SENHOR; hoje, </a:t>
            </a:r>
            <a:r>
              <a:rPr lang="pt-BR" sz="2500" u="sng" dirty="0">
                <a:solidFill>
                  <a:srgbClr val="FFFF00"/>
                </a:solidFill>
                <a:latin typeface="+mj-lt"/>
              </a:rPr>
              <a:t>não o achareis no </a:t>
            </a:r>
            <a:r>
              <a:rPr lang="pt-BR" sz="2500" u="sng" dirty="0" smtClean="0">
                <a:solidFill>
                  <a:srgbClr val="FFFF00"/>
                </a:solidFill>
                <a:latin typeface="+mj-lt"/>
              </a:rPr>
              <a:t>campo</a:t>
            </a:r>
            <a:r>
              <a:rPr lang="pt-BR" sz="2500" dirty="0" smtClean="0">
                <a:solidFill>
                  <a:schemeClr val="bg1"/>
                </a:solidFill>
                <a:latin typeface="+mj-lt"/>
              </a:rPr>
              <a:t>.</a:t>
            </a:r>
            <a:endParaRPr lang="pt-BR" sz="2500" dirty="0">
              <a:solidFill>
                <a:schemeClr val="bg1"/>
              </a:solidFill>
              <a:latin typeface="+mj-lt"/>
            </a:endParaRPr>
          </a:p>
        </p:txBody>
      </p:sp>
      <p:sp>
        <p:nvSpPr>
          <p:cNvPr id="12" name="TextBox 11"/>
          <p:cNvSpPr txBox="1"/>
          <p:nvPr/>
        </p:nvSpPr>
        <p:spPr>
          <a:xfrm>
            <a:off x="384489" y="1614046"/>
            <a:ext cx="6589215" cy="630942"/>
          </a:xfrm>
          <a:prstGeom prst="rect">
            <a:avLst/>
          </a:prstGeom>
          <a:noFill/>
        </p:spPr>
        <p:txBody>
          <a:bodyPr wrap="square" rtlCol="0">
            <a:spAutoFit/>
          </a:bodyPr>
          <a:lstStyle/>
          <a:p>
            <a:r>
              <a:rPr lang="pt-BR" sz="3500" dirty="0" smtClean="0">
                <a:solidFill>
                  <a:srgbClr val="FFFF00"/>
                </a:solidFill>
              </a:rPr>
              <a:t>Normas:</a:t>
            </a:r>
            <a:r>
              <a:rPr lang="pt-BR" sz="3500" dirty="0" smtClean="0">
                <a:solidFill>
                  <a:schemeClr val="bg1">
                    <a:lumMod val="85000"/>
                  </a:schemeClr>
                </a:solidFill>
              </a:rPr>
              <a:t> dedicação.</a:t>
            </a:r>
            <a:endParaRPr lang="pt-BR" sz="3500" dirty="0">
              <a:solidFill>
                <a:schemeClr val="bg1">
                  <a:lumMod val="85000"/>
                </a:schemeClr>
              </a:solidFill>
            </a:endParaRPr>
          </a:p>
        </p:txBody>
      </p:sp>
    </p:spTree>
    <p:extLst>
      <p:ext uri="{BB962C8B-B14F-4D97-AF65-F5344CB8AC3E}">
        <p14:creationId xmlns:p14="http://schemas.microsoft.com/office/powerpoint/2010/main" val="160781758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5" name="Rectangle 4"/>
          <p:cNvSpPr/>
          <p:nvPr/>
        </p:nvSpPr>
        <p:spPr>
          <a:xfrm>
            <a:off x="0" y="8169"/>
            <a:ext cx="9144000" cy="873574"/>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4200" b="1" dirty="0">
                <a:solidFill>
                  <a:schemeClr val="tx1"/>
                </a:solidFill>
                <a:latin typeface="+mj-lt"/>
              </a:rPr>
              <a:t>1 – Jesus provoca a tradição religiosa.</a:t>
            </a:r>
          </a:p>
        </p:txBody>
      </p:sp>
      <p:sp>
        <p:nvSpPr>
          <p:cNvPr id="13" name="Rectangle 12"/>
          <p:cNvSpPr/>
          <p:nvPr/>
        </p:nvSpPr>
        <p:spPr>
          <a:xfrm>
            <a:off x="0" y="4580163"/>
            <a:ext cx="9144000" cy="22778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 name="TextBox 13"/>
          <p:cNvSpPr txBox="1"/>
          <p:nvPr/>
        </p:nvSpPr>
        <p:spPr>
          <a:xfrm>
            <a:off x="379045" y="4852340"/>
            <a:ext cx="8761464" cy="2015936"/>
          </a:xfrm>
          <a:prstGeom prst="rect">
            <a:avLst/>
          </a:prstGeom>
          <a:noFill/>
          <a:ln>
            <a:noFill/>
          </a:ln>
        </p:spPr>
        <p:txBody>
          <a:bodyPr wrap="square" rtlCol="0">
            <a:spAutoFit/>
          </a:bodyPr>
          <a:lstStyle/>
          <a:p>
            <a:r>
              <a:rPr lang="pt-BR" sz="2500" dirty="0">
                <a:solidFill>
                  <a:srgbClr val="C00000"/>
                </a:solidFill>
                <a:latin typeface="+mj-lt"/>
              </a:rPr>
              <a:t>17</a:t>
            </a:r>
            <a:r>
              <a:rPr lang="pt-BR" sz="2500" dirty="0">
                <a:latin typeface="+mj-lt"/>
              </a:rPr>
              <a:t> </a:t>
            </a:r>
            <a:r>
              <a:rPr lang="pt-BR" sz="2500" dirty="0" smtClean="0">
                <a:latin typeface="+mj-lt"/>
              </a:rPr>
              <a:t>Mas ele (Jesus) </a:t>
            </a:r>
            <a:r>
              <a:rPr lang="pt-BR" sz="2500" dirty="0">
                <a:latin typeface="+mj-lt"/>
              </a:rPr>
              <a:t>lhes disse: </a:t>
            </a:r>
            <a:r>
              <a:rPr lang="pt-BR" sz="2500" u="sng" dirty="0">
                <a:solidFill>
                  <a:srgbClr val="C00000"/>
                </a:solidFill>
                <a:latin typeface="+mj-lt"/>
              </a:rPr>
              <a:t>Meu Pai trabalha até agora, e eu trabalho também.</a:t>
            </a:r>
          </a:p>
          <a:p>
            <a:r>
              <a:rPr lang="pt-BR" sz="2500" dirty="0">
                <a:solidFill>
                  <a:srgbClr val="C00000"/>
                </a:solidFill>
                <a:latin typeface="+mj-lt"/>
              </a:rPr>
              <a:t>18</a:t>
            </a:r>
            <a:r>
              <a:rPr lang="pt-BR" sz="2500" dirty="0">
                <a:latin typeface="+mj-lt"/>
              </a:rPr>
              <a:t>  Por isso, pois, os judeus ainda mais procuravam matá-lo, porque não somente violava o sábado, mas também dizia que Deus era seu próprio Pai, fazendo-se igual a Deus</a:t>
            </a:r>
            <a:r>
              <a:rPr lang="pt-BR" sz="2500" dirty="0" smtClean="0">
                <a:latin typeface="+mj-lt"/>
              </a:rPr>
              <a:t>.</a:t>
            </a:r>
            <a:endParaRPr lang="pt-BR" sz="2500" dirty="0">
              <a:latin typeface="+mj-lt"/>
            </a:endParaRPr>
          </a:p>
        </p:txBody>
      </p:sp>
      <p:sp>
        <p:nvSpPr>
          <p:cNvPr id="7" name="TextBox 6"/>
          <p:cNvSpPr txBox="1"/>
          <p:nvPr/>
        </p:nvSpPr>
        <p:spPr>
          <a:xfrm>
            <a:off x="604157" y="1071021"/>
            <a:ext cx="8527718" cy="538609"/>
          </a:xfrm>
          <a:prstGeom prst="rect">
            <a:avLst/>
          </a:prstGeom>
          <a:noFill/>
        </p:spPr>
        <p:txBody>
          <a:bodyPr wrap="square" rtlCol="0">
            <a:spAutoFit/>
          </a:bodyPr>
          <a:lstStyle/>
          <a:p>
            <a:pPr marL="457200" indent="-457200">
              <a:buFont typeface="Arial" panose="020B0604020202020204" pitchFamily="34" charset="0"/>
              <a:buChar char="•"/>
            </a:pPr>
            <a:r>
              <a:rPr lang="pt-BR" sz="2900" b="1" dirty="0" smtClean="0">
                <a:latin typeface="+mj-lt"/>
              </a:rPr>
              <a:t>Deus não precisa descansar.</a:t>
            </a:r>
            <a:endParaRPr lang="pt-BR" sz="2900" b="1" dirty="0">
              <a:latin typeface="+mj-lt"/>
            </a:endParaRPr>
          </a:p>
        </p:txBody>
      </p:sp>
      <p:sp>
        <p:nvSpPr>
          <p:cNvPr id="2" name="Rectangle 1"/>
          <p:cNvSpPr/>
          <p:nvPr/>
        </p:nvSpPr>
        <p:spPr>
          <a:xfrm>
            <a:off x="-7951" y="1609630"/>
            <a:ext cx="9139827" cy="3232434"/>
          </a:xfrm>
          <a:prstGeom prst="rect">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TextBox 9"/>
          <p:cNvSpPr txBox="1"/>
          <p:nvPr/>
        </p:nvSpPr>
        <p:spPr>
          <a:xfrm>
            <a:off x="567800" y="2315594"/>
            <a:ext cx="8383954" cy="2015936"/>
          </a:xfrm>
          <a:prstGeom prst="rect">
            <a:avLst/>
          </a:prstGeom>
          <a:noFill/>
          <a:ln>
            <a:noFill/>
          </a:ln>
        </p:spPr>
        <p:txBody>
          <a:bodyPr wrap="square" rtlCol="0">
            <a:spAutoFit/>
          </a:bodyPr>
          <a:lstStyle/>
          <a:p>
            <a:r>
              <a:rPr lang="pt-BR" sz="2500" dirty="0" smtClean="0">
                <a:solidFill>
                  <a:schemeClr val="bg1"/>
                </a:solidFill>
                <a:latin typeface="+mj-lt"/>
              </a:rPr>
              <a:t>Lc 14.3-5  </a:t>
            </a:r>
            <a:r>
              <a:rPr lang="pt-BR" sz="2500" dirty="0">
                <a:solidFill>
                  <a:schemeClr val="bg1"/>
                </a:solidFill>
                <a:latin typeface="+mj-lt"/>
              </a:rPr>
              <a:t>Então, Jesus, dirigindo-se aos intérpretes da Lei e aos fariseus, perguntou-lhes: É ou não é lícito curar </a:t>
            </a:r>
            <a:r>
              <a:rPr lang="pt-BR" sz="2500" u="sng" dirty="0">
                <a:solidFill>
                  <a:srgbClr val="FFFF00"/>
                </a:solidFill>
                <a:latin typeface="+mj-lt"/>
              </a:rPr>
              <a:t>no sábado</a:t>
            </a:r>
            <a:r>
              <a:rPr lang="pt-BR" sz="2500" dirty="0">
                <a:solidFill>
                  <a:schemeClr val="bg1"/>
                </a:solidFill>
                <a:latin typeface="+mj-lt"/>
              </a:rPr>
              <a:t>?</a:t>
            </a:r>
          </a:p>
          <a:p>
            <a:r>
              <a:rPr lang="pt-BR" sz="2500" dirty="0" smtClean="0">
                <a:solidFill>
                  <a:schemeClr val="bg1"/>
                </a:solidFill>
                <a:latin typeface="+mj-lt"/>
              </a:rPr>
              <a:t>Eles</a:t>
            </a:r>
            <a:r>
              <a:rPr lang="pt-BR" sz="2500" dirty="0">
                <a:solidFill>
                  <a:schemeClr val="bg1"/>
                </a:solidFill>
                <a:latin typeface="+mj-lt"/>
              </a:rPr>
              <a:t>, porém, </a:t>
            </a:r>
            <a:r>
              <a:rPr lang="pt-BR" sz="2500" u="sng" dirty="0">
                <a:solidFill>
                  <a:srgbClr val="FFFF00"/>
                </a:solidFill>
                <a:latin typeface="+mj-lt"/>
              </a:rPr>
              <a:t>nada disseram</a:t>
            </a:r>
            <a:r>
              <a:rPr lang="pt-BR" sz="2500" dirty="0" smtClean="0">
                <a:solidFill>
                  <a:schemeClr val="bg1"/>
                </a:solidFill>
                <a:latin typeface="+mj-lt"/>
              </a:rPr>
              <a:t>...</a:t>
            </a:r>
            <a:endParaRPr lang="pt-BR" sz="2500" dirty="0">
              <a:solidFill>
                <a:schemeClr val="bg1"/>
              </a:solidFill>
              <a:latin typeface="+mj-lt"/>
            </a:endParaRPr>
          </a:p>
          <a:p>
            <a:r>
              <a:rPr lang="pt-BR" sz="2500" dirty="0" smtClean="0">
                <a:solidFill>
                  <a:schemeClr val="bg1"/>
                </a:solidFill>
                <a:latin typeface="+mj-lt"/>
              </a:rPr>
              <a:t>A </a:t>
            </a:r>
            <a:r>
              <a:rPr lang="pt-BR" sz="2500" dirty="0">
                <a:solidFill>
                  <a:schemeClr val="bg1"/>
                </a:solidFill>
                <a:latin typeface="+mj-lt"/>
              </a:rPr>
              <a:t>seguir, lhes perguntou: Qual de vós, se o filho ou o boi cair num poço, não o tirará logo, mesmo em dia de sábado?</a:t>
            </a:r>
          </a:p>
        </p:txBody>
      </p:sp>
      <p:sp>
        <p:nvSpPr>
          <p:cNvPr id="12" name="TextBox 11"/>
          <p:cNvSpPr txBox="1"/>
          <p:nvPr/>
        </p:nvSpPr>
        <p:spPr>
          <a:xfrm>
            <a:off x="384489" y="1614046"/>
            <a:ext cx="8677868" cy="630942"/>
          </a:xfrm>
          <a:prstGeom prst="rect">
            <a:avLst/>
          </a:prstGeom>
          <a:noFill/>
        </p:spPr>
        <p:txBody>
          <a:bodyPr wrap="square" rtlCol="0">
            <a:spAutoFit/>
          </a:bodyPr>
          <a:lstStyle/>
          <a:p>
            <a:r>
              <a:rPr lang="pt-BR" sz="3500" dirty="0" smtClean="0">
                <a:solidFill>
                  <a:srgbClr val="FFFF00"/>
                </a:solidFill>
              </a:rPr>
              <a:t>Tradição religiosa:</a:t>
            </a:r>
            <a:r>
              <a:rPr lang="pt-BR" sz="3500" dirty="0" smtClean="0">
                <a:solidFill>
                  <a:schemeClr val="bg1">
                    <a:lumMod val="85000"/>
                  </a:schemeClr>
                </a:solidFill>
              </a:rPr>
              <a:t> sem princípio bíblico.</a:t>
            </a:r>
            <a:endParaRPr lang="pt-BR" sz="3500" dirty="0">
              <a:solidFill>
                <a:schemeClr val="bg1">
                  <a:lumMod val="85000"/>
                </a:schemeClr>
              </a:solidFill>
            </a:endParaRPr>
          </a:p>
        </p:txBody>
      </p:sp>
    </p:spTree>
    <p:extLst>
      <p:ext uri="{BB962C8B-B14F-4D97-AF65-F5344CB8AC3E}">
        <p14:creationId xmlns:p14="http://schemas.microsoft.com/office/powerpoint/2010/main" val="204721115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randombar(horizontal)">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randombar(horizontal)">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5" name="Rectangle 4"/>
          <p:cNvSpPr/>
          <p:nvPr/>
        </p:nvSpPr>
        <p:spPr>
          <a:xfrm>
            <a:off x="0" y="8169"/>
            <a:ext cx="9144000" cy="873574"/>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4200" b="1" dirty="0">
                <a:solidFill>
                  <a:schemeClr val="tx1"/>
                </a:solidFill>
                <a:latin typeface="+mj-lt"/>
              </a:rPr>
              <a:t>1 – Jesus provoca a tradição religiosa.</a:t>
            </a:r>
          </a:p>
        </p:txBody>
      </p:sp>
      <p:sp>
        <p:nvSpPr>
          <p:cNvPr id="13" name="Rectangle 12"/>
          <p:cNvSpPr/>
          <p:nvPr/>
        </p:nvSpPr>
        <p:spPr>
          <a:xfrm>
            <a:off x="0" y="4580163"/>
            <a:ext cx="9144000" cy="22778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 name="TextBox 13"/>
          <p:cNvSpPr txBox="1"/>
          <p:nvPr/>
        </p:nvSpPr>
        <p:spPr>
          <a:xfrm>
            <a:off x="379045" y="4852340"/>
            <a:ext cx="8761464" cy="2015936"/>
          </a:xfrm>
          <a:prstGeom prst="rect">
            <a:avLst/>
          </a:prstGeom>
          <a:noFill/>
          <a:ln>
            <a:noFill/>
          </a:ln>
        </p:spPr>
        <p:txBody>
          <a:bodyPr wrap="square" rtlCol="0">
            <a:spAutoFit/>
          </a:bodyPr>
          <a:lstStyle/>
          <a:p>
            <a:r>
              <a:rPr lang="pt-BR" sz="2500" dirty="0">
                <a:solidFill>
                  <a:srgbClr val="C00000"/>
                </a:solidFill>
                <a:latin typeface="+mj-lt"/>
              </a:rPr>
              <a:t>17</a:t>
            </a:r>
            <a:r>
              <a:rPr lang="pt-BR" sz="2500" dirty="0">
                <a:latin typeface="+mj-lt"/>
              </a:rPr>
              <a:t> </a:t>
            </a:r>
            <a:r>
              <a:rPr lang="pt-BR" sz="2500" dirty="0" smtClean="0">
                <a:latin typeface="+mj-lt"/>
              </a:rPr>
              <a:t>Mas ele (Jesus) </a:t>
            </a:r>
            <a:r>
              <a:rPr lang="pt-BR" sz="2500" dirty="0">
                <a:latin typeface="+mj-lt"/>
              </a:rPr>
              <a:t>lhes disse: </a:t>
            </a:r>
            <a:r>
              <a:rPr lang="pt-BR" sz="2500" u="sng" dirty="0">
                <a:solidFill>
                  <a:srgbClr val="C00000"/>
                </a:solidFill>
                <a:latin typeface="+mj-lt"/>
              </a:rPr>
              <a:t>Meu Pai trabalha até agora, e eu trabalho também.</a:t>
            </a:r>
          </a:p>
          <a:p>
            <a:r>
              <a:rPr lang="pt-BR" sz="2500" dirty="0">
                <a:solidFill>
                  <a:srgbClr val="C00000"/>
                </a:solidFill>
                <a:latin typeface="+mj-lt"/>
              </a:rPr>
              <a:t>18</a:t>
            </a:r>
            <a:r>
              <a:rPr lang="pt-BR" sz="2500" dirty="0">
                <a:latin typeface="+mj-lt"/>
              </a:rPr>
              <a:t>  Por isso, pois, os judeus ainda mais procuravam matá-lo, porque não somente violava o sábado, mas também dizia que Deus era seu próprio Pai, fazendo-se igual a Deus</a:t>
            </a:r>
            <a:r>
              <a:rPr lang="pt-BR" sz="2500" dirty="0" smtClean="0">
                <a:latin typeface="+mj-lt"/>
              </a:rPr>
              <a:t>. </a:t>
            </a:r>
            <a:endParaRPr lang="pt-BR" sz="2500" dirty="0">
              <a:latin typeface="+mj-lt"/>
            </a:endParaRPr>
          </a:p>
        </p:txBody>
      </p:sp>
      <p:sp>
        <p:nvSpPr>
          <p:cNvPr id="7" name="TextBox 6"/>
          <p:cNvSpPr txBox="1"/>
          <p:nvPr/>
        </p:nvSpPr>
        <p:spPr>
          <a:xfrm>
            <a:off x="604157" y="1071021"/>
            <a:ext cx="8527718" cy="538609"/>
          </a:xfrm>
          <a:prstGeom prst="rect">
            <a:avLst/>
          </a:prstGeom>
          <a:noFill/>
        </p:spPr>
        <p:txBody>
          <a:bodyPr wrap="square" rtlCol="0">
            <a:spAutoFit/>
          </a:bodyPr>
          <a:lstStyle/>
          <a:p>
            <a:pPr marL="457200" indent="-457200">
              <a:buFont typeface="Arial" panose="020B0604020202020204" pitchFamily="34" charset="0"/>
              <a:buChar char="•"/>
            </a:pPr>
            <a:r>
              <a:rPr lang="pt-BR" sz="2900" b="1" dirty="0" smtClean="0">
                <a:latin typeface="+mj-lt"/>
              </a:rPr>
              <a:t>Deus não precisa descansar.</a:t>
            </a:r>
            <a:endParaRPr lang="pt-BR" sz="2900" b="1" dirty="0">
              <a:latin typeface="+mj-lt"/>
            </a:endParaRPr>
          </a:p>
        </p:txBody>
      </p:sp>
    </p:spTree>
    <p:extLst>
      <p:ext uri="{BB962C8B-B14F-4D97-AF65-F5344CB8AC3E}">
        <p14:creationId xmlns:p14="http://schemas.microsoft.com/office/powerpoint/2010/main" val="122089463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5" name="Rectangle 4"/>
          <p:cNvSpPr/>
          <p:nvPr/>
        </p:nvSpPr>
        <p:spPr>
          <a:xfrm>
            <a:off x="0" y="8169"/>
            <a:ext cx="9144000" cy="873574"/>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4200" b="1" dirty="0">
                <a:solidFill>
                  <a:schemeClr val="tx1"/>
                </a:solidFill>
                <a:latin typeface="+mj-lt"/>
              </a:rPr>
              <a:t>1 – Jesus provoca a tradição religiosa.</a:t>
            </a:r>
          </a:p>
        </p:txBody>
      </p:sp>
      <p:sp>
        <p:nvSpPr>
          <p:cNvPr id="13" name="Rectangle 12"/>
          <p:cNvSpPr/>
          <p:nvPr/>
        </p:nvSpPr>
        <p:spPr>
          <a:xfrm>
            <a:off x="0" y="4580163"/>
            <a:ext cx="9144000" cy="22778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 name="TextBox 13"/>
          <p:cNvSpPr txBox="1"/>
          <p:nvPr/>
        </p:nvSpPr>
        <p:spPr>
          <a:xfrm>
            <a:off x="379045" y="4852340"/>
            <a:ext cx="8761464" cy="2015936"/>
          </a:xfrm>
          <a:prstGeom prst="rect">
            <a:avLst/>
          </a:prstGeom>
          <a:noFill/>
          <a:ln>
            <a:noFill/>
          </a:ln>
        </p:spPr>
        <p:txBody>
          <a:bodyPr wrap="square" rtlCol="0">
            <a:spAutoFit/>
          </a:bodyPr>
          <a:lstStyle/>
          <a:p>
            <a:r>
              <a:rPr lang="pt-BR" sz="2500" dirty="0">
                <a:solidFill>
                  <a:srgbClr val="C00000"/>
                </a:solidFill>
                <a:latin typeface="+mj-lt"/>
              </a:rPr>
              <a:t>17</a:t>
            </a:r>
            <a:r>
              <a:rPr lang="pt-BR" sz="2500" dirty="0">
                <a:latin typeface="+mj-lt"/>
              </a:rPr>
              <a:t> </a:t>
            </a:r>
            <a:r>
              <a:rPr lang="pt-BR" sz="2500" dirty="0" smtClean="0">
                <a:latin typeface="+mj-lt"/>
              </a:rPr>
              <a:t>Mas ele (Jesus) </a:t>
            </a:r>
            <a:r>
              <a:rPr lang="pt-BR" sz="2500" dirty="0">
                <a:latin typeface="+mj-lt"/>
              </a:rPr>
              <a:t>lhes disse: Meu Pai trabalha até agora, e eu trabalho também.</a:t>
            </a:r>
          </a:p>
          <a:p>
            <a:r>
              <a:rPr lang="pt-BR" sz="2500" dirty="0">
                <a:solidFill>
                  <a:srgbClr val="C00000"/>
                </a:solidFill>
                <a:latin typeface="+mj-lt"/>
              </a:rPr>
              <a:t>18</a:t>
            </a:r>
            <a:r>
              <a:rPr lang="pt-BR" sz="2500" dirty="0">
                <a:latin typeface="+mj-lt"/>
              </a:rPr>
              <a:t>  Por isso, pois, os judeus ainda mais procuravam matá-lo, porque não somente </a:t>
            </a:r>
            <a:r>
              <a:rPr lang="pt-BR" sz="2500" u="sng" dirty="0">
                <a:solidFill>
                  <a:srgbClr val="C00000"/>
                </a:solidFill>
                <a:latin typeface="+mj-lt"/>
              </a:rPr>
              <a:t>violava o sábado</a:t>
            </a:r>
            <a:r>
              <a:rPr lang="pt-BR" sz="2500" dirty="0">
                <a:latin typeface="+mj-lt"/>
              </a:rPr>
              <a:t>, mas também dizia que Deus era seu próprio Pai, fazendo-se igual a Deus</a:t>
            </a:r>
            <a:r>
              <a:rPr lang="pt-BR" sz="2500" dirty="0" smtClean="0">
                <a:latin typeface="+mj-lt"/>
              </a:rPr>
              <a:t>. </a:t>
            </a:r>
            <a:endParaRPr lang="pt-BR" sz="2500" dirty="0">
              <a:latin typeface="+mj-lt"/>
            </a:endParaRPr>
          </a:p>
        </p:txBody>
      </p:sp>
      <p:sp>
        <p:nvSpPr>
          <p:cNvPr id="7" name="TextBox 6"/>
          <p:cNvSpPr txBox="1"/>
          <p:nvPr/>
        </p:nvSpPr>
        <p:spPr>
          <a:xfrm>
            <a:off x="604157" y="1071021"/>
            <a:ext cx="8527718" cy="538609"/>
          </a:xfrm>
          <a:prstGeom prst="rect">
            <a:avLst/>
          </a:prstGeom>
          <a:noFill/>
        </p:spPr>
        <p:txBody>
          <a:bodyPr wrap="square" rtlCol="0">
            <a:spAutoFit/>
          </a:bodyPr>
          <a:lstStyle/>
          <a:p>
            <a:pPr marL="457200" indent="-457200">
              <a:buFont typeface="Arial" panose="020B0604020202020204" pitchFamily="34" charset="0"/>
              <a:buChar char="•"/>
            </a:pPr>
            <a:r>
              <a:rPr lang="pt-BR" sz="2900" b="1" dirty="0" smtClean="0">
                <a:latin typeface="+mj-lt"/>
              </a:rPr>
              <a:t>Deus não precisa descansar.</a:t>
            </a:r>
            <a:endParaRPr lang="pt-BR" sz="2900" b="1" dirty="0">
              <a:latin typeface="+mj-lt"/>
            </a:endParaRPr>
          </a:p>
        </p:txBody>
      </p:sp>
      <p:sp>
        <p:nvSpPr>
          <p:cNvPr id="11" name="TextBox 10"/>
          <p:cNvSpPr txBox="1"/>
          <p:nvPr/>
        </p:nvSpPr>
        <p:spPr>
          <a:xfrm>
            <a:off x="601436" y="1558156"/>
            <a:ext cx="8527718" cy="538609"/>
          </a:xfrm>
          <a:prstGeom prst="rect">
            <a:avLst/>
          </a:prstGeom>
          <a:noFill/>
        </p:spPr>
        <p:txBody>
          <a:bodyPr wrap="square" rtlCol="0">
            <a:spAutoFit/>
          </a:bodyPr>
          <a:lstStyle/>
          <a:p>
            <a:pPr marL="457200" indent="-457200">
              <a:buFont typeface="Arial" panose="020B0604020202020204" pitchFamily="34" charset="0"/>
              <a:buChar char="•"/>
            </a:pPr>
            <a:r>
              <a:rPr lang="pt-BR" sz="2900" b="1" dirty="0" smtClean="0">
                <a:latin typeface="+mj-lt"/>
              </a:rPr>
              <a:t>Jesus violou o sábado - </a:t>
            </a:r>
            <a:r>
              <a:rPr lang="pt-BR" sz="2900" b="1" dirty="0" smtClean="0">
                <a:solidFill>
                  <a:schemeClr val="accent1">
                    <a:lumMod val="50000"/>
                  </a:schemeClr>
                </a:solidFill>
                <a:latin typeface="+mj-lt"/>
              </a:rPr>
              <a:t>TRADIÇÃO</a:t>
            </a:r>
            <a:r>
              <a:rPr lang="pt-BR" sz="2900" b="1" dirty="0" smtClean="0">
                <a:latin typeface="+mj-lt"/>
              </a:rPr>
              <a:t>.</a:t>
            </a:r>
            <a:endParaRPr lang="pt-BR" sz="2900" b="1" dirty="0">
              <a:latin typeface="+mj-lt"/>
            </a:endParaRPr>
          </a:p>
        </p:txBody>
      </p:sp>
    </p:spTree>
    <p:extLst>
      <p:ext uri="{BB962C8B-B14F-4D97-AF65-F5344CB8AC3E}">
        <p14:creationId xmlns:p14="http://schemas.microsoft.com/office/powerpoint/2010/main" val="326234523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5" name="Rectangle 4"/>
          <p:cNvSpPr/>
          <p:nvPr/>
        </p:nvSpPr>
        <p:spPr>
          <a:xfrm>
            <a:off x="0" y="8169"/>
            <a:ext cx="9144000" cy="873574"/>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4200" b="1" dirty="0">
                <a:solidFill>
                  <a:schemeClr val="tx1"/>
                </a:solidFill>
                <a:latin typeface="+mj-lt"/>
              </a:rPr>
              <a:t>1 – Jesus provoca a tradição religiosa.</a:t>
            </a:r>
          </a:p>
        </p:txBody>
      </p:sp>
      <p:sp>
        <p:nvSpPr>
          <p:cNvPr id="13" name="Rectangle 12"/>
          <p:cNvSpPr/>
          <p:nvPr/>
        </p:nvSpPr>
        <p:spPr>
          <a:xfrm>
            <a:off x="0" y="4580163"/>
            <a:ext cx="9144000" cy="22778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 name="TextBox 13"/>
          <p:cNvSpPr txBox="1"/>
          <p:nvPr/>
        </p:nvSpPr>
        <p:spPr>
          <a:xfrm>
            <a:off x="379045" y="4852340"/>
            <a:ext cx="8761464" cy="2015936"/>
          </a:xfrm>
          <a:prstGeom prst="rect">
            <a:avLst/>
          </a:prstGeom>
          <a:noFill/>
          <a:ln>
            <a:noFill/>
          </a:ln>
        </p:spPr>
        <p:txBody>
          <a:bodyPr wrap="square" rtlCol="0">
            <a:spAutoFit/>
          </a:bodyPr>
          <a:lstStyle/>
          <a:p>
            <a:r>
              <a:rPr lang="pt-BR" sz="2500" dirty="0">
                <a:solidFill>
                  <a:srgbClr val="C00000"/>
                </a:solidFill>
                <a:latin typeface="+mj-lt"/>
              </a:rPr>
              <a:t>17</a:t>
            </a:r>
            <a:r>
              <a:rPr lang="pt-BR" sz="2500" dirty="0">
                <a:latin typeface="+mj-lt"/>
              </a:rPr>
              <a:t> </a:t>
            </a:r>
            <a:r>
              <a:rPr lang="pt-BR" sz="2500" dirty="0" smtClean="0">
                <a:latin typeface="+mj-lt"/>
              </a:rPr>
              <a:t>Mas ele (Jesus) </a:t>
            </a:r>
            <a:r>
              <a:rPr lang="pt-BR" sz="2500" dirty="0">
                <a:latin typeface="+mj-lt"/>
              </a:rPr>
              <a:t>lhes disse: Meu Pai trabalha até agora, e eu trabalho também.</a:t>
            </a:r>
          </a:p>
          <a:p>
            <a:r>
              <a:rPr lang="pt-BR" sz="2500" dirty="0">
                <a:solidFill>
                  <a:srgbClr val="C00000"/>
                </a:solidFill>
                <a:latin typeface="+mj-lt"/>
              </a:rPr>
              <a:t>18</a:t>
            </a:r>
            <a:r>
              <a:rPr lang="pt-BR" sz="2500" dirty="0">
                <a:latin typeface="+mj-lt"/>
              </a:rPr>
              <a:t>  Por isso, pois, os judeus ainda mais procuravam matá-lo, porque não somente violava o sábado, mas também dizia que </a:t>
            </a:r>
            <a:r>
              <a:rPr lang="pt-BR" sz="2500" u="sng" dirty="0">
                <a:solidFill>
                  <a:srgbClr val="C00000"/>
                </a:solidFill>
                <a:latin typeface="+mj-lt"/>
              </a:rPr>
              <a:t>Deus era seu próprio Pai</a:t>
            </a:r>
            <a:r>
              <a:rPr lang="pt-BR" sz="2500" dirty="0">
                <a:latin typeface="+mj-lt"/>
              </a:rPr>
              <a:t>, fazendo-se </a:t>
            </a:r>
            <a:r>
              <a:rPr lang="pt-BR" sz="2500" u="sng" dirty="0">
                <a:solidFill>
                  <a:srgbClr val="C00000"/>
                </a:solidFill>
                <a:latin typeface="+mj-lt"/>
              </a:rPr>
              <a:t>igual a </a:t>
            </a:r>
            <a:r>
              <a:rPr lang="pt-BR" sz="2500" u="sng" dirty="0" smtClean="0">
                <a:solidFill>
                  <a:srgbClr val="C00000"/>
                </a:solidFill>
                <a:latin typeface="+mj-lt"/>
              </a:rPr>
              <a:t>Deus</a:t>
            </a:r>
            <a:r>
              <a:rPr lang="pt-BR" sz="2500" dirty="0" smtClean="0">
                <a:latin typeface="+mj-lt"/>
              </a:rPr>
              <a:t>.</a:t>
            </a:r>
            <a:endParaRPr lang="pt-BR" sz="2500" dirty="0">
              <a:latin typeface="+mj-lt"/>
            </a:endParaRPr>
          </a:p>
        </p:txBody>
      </p:sp>
      <p:sp>
        <p:nvSpPr>
          <p:cNvPr id="7" name="TextBox 6"/>
          <p:cNvSpPr txBox="1"/>
          <p:nvPr/>
        </p:nvSpPr>
        <p:spPr>
          <a:xfrm>
            <a:off x="604157" y="1071021"/>
            <a:ext cx="8527718" cy="538609"/>
          </a:xfrm>
          <a:prstGeom prst="rect">
            <a:avLst/>
          </a:prstGeom>
          <a:noFill/>
        </p:spPr>
        <p:txBody>
          <a:bodyPr wrap="square" rtlCol="0">
            <a:spAutoFit/>
          </a:bodyPr>
          <a:lstStyle/>
          <a:p>
            <a:pPr marL="457200" indent="-457200">
              <a:buFont typeface="Arial" panose="020B0604020202020204" pitchFamily="34" charset="0"/>
              <a:buChar char="•"/>
            </a:pPr>
            <a:r>
              <a:rPr lang="pt-BR" sz="2900" b="1" dirty="0" smtClean="0">
                <a:latin typeface="+mj-lt"/>
              </a:rPr>
              <a:t>Deus não precisa descansar.</a:t>
            </a:r>
            <a:endParaRPr lang="pt-BR" sz="2900" b="1" dirty="0">
              <a:latin typeface="+mj-lt"/>
            </a:endParaRPr>
          </a:p>
        </p:txBody>
      </p:sp>
      <p:sp>
        <p:nvSpPr>
          <p:cNvPr id="8" name="TextBox 7"/>
          <p:cNvSpPr txBox="1"/>
          <p:nvPr/>
        </p:nvSpPr>
        <p:spPr>
          <a:xfrm>
            <a:off x="601436" y="1558156"/>
            <a:ext cx="8527718" cy="538609"/>
          </a:xfrm>
          <a:prstGeom prst="rect">
            <a:avLst/>
          </a:prstGeom>
          <a:noFill/>
        </p:spPr>
        <p:txBody>
          <a:bodyPr wrap="square" rtlCol="0">
            <a:spAutoFit/>
          </a:bodyPr>
          <a:lstStyle/>
          <a:p>
            <a:pPr marL="457200" indent="-457200">
              <a:buFont typeface="Arial" panose="020B0604020202020204" pitchFamily="34" charset="0"/>
              <a:buChar char="•"/>
            </a:pPr>
            <a:r>
              <a:rPr lang="pt-BR" sz="2900" b="1" dirty="0" smtClean="0">
                <a:latin typeface="+mj-lt"/>
              </a:rPr>
              <a:t>Jesus violou o sábado - </a:t>
            </a:r>
            <a:r>
              <a:rPr lang="pt-BR" sz="2900" b="1" dirty="0" smtClean="0">
                <a:solidFill>
                  <a:schemeClr val="accent1">
                    <a:lumMod val="50000"/>
                  </a:schemeClr>
                </a:solidFill>
                <a:latin typeface="+mj-lt"/>
              </a:rPr>
              <a:t>TRADIÇÃO</a:t>
            </a:r>
            <a:r>
              <a:rPr lang="pt-BR" sz="2900" b="1" dirty="0" smtClean="0">
                <a:latin typeface="+mj-lt"/>
              </a:rPr>
              <a:t>.</a:t>
            </a:r>
            <a:endParaRPr lang="pt-BR" sz="2900" b="1" dirty="0">
              <a:latin typeface="+mj-lt"/>
            </a:endParaRPr>
          </a:p>
        </p:txBody>
      </p:sp>
      <p:sp>
        <p:nvSpPr>
          <p:cNvPr id="9" name="TextBox 8"/>
          <p:cNvSpPr txBox="1"/>
          <p:nvPr/>
        </p:nvSpPr>
        <p:spPr>
          <a:xfrm>
            <a:off x="598716" y="2012633"/>
            <a:ext cx="8527718" cy="538609"/>
          </a:xfrm>
          <a:prstGeom prst="rect">
            <a:avLst/>
          </a:prstGeom>
          <a:noFill/>
        </p:spPr>
        <p:txBody>
          <a:bodyPr wrap="square" rtlCol="0">
            <a:spAutoFit/>
          </a:bodyPr>
          <a:lstStyle/>
          <a:p>
            <a:pPr marL="457200" indent="-457200">
              <a:buFont typeface="Arial" panose="020B0604020202020204" pitchFamily="34" charset="0"/>
              <a:buChar char="•"/>
            </a:pPr>
            <a:r>
              <a:rPr lang="pt-BR" sz="2900" b="1" dirty="0" smtClean="0">
                <a:latin typeface="+mj-lt"/>
              </a:rPr>
              <a:t>Jesus violou a interpretação – </a:t>
            </a:r>
            <a:r>
              <a:rPr lang="pt-BR" sz="2900" b="1" dirty="0" smtClean="0">
                <a:solidFill>
                  <a:schemeClr val="accent1">
                    <a:lumMod val="50000"/>
                  </a:schemeClr>
                </a:solidFill>
                <a:latin typeface="+mj-lt"/>
              </a:rPr>
              <a:t>TRADIÇÃO CEGA</a:t>
            </a:r>
            <a:r>
              <a:rPr lang="pt-BR" sz="2900" b="1" dirty="0" smtClean="0">
                <a:latin typeface="+mj-lt"/>
              </a:rPr>
              <a:t>.</a:t>
            </a:r>
            <a:endParaRPr lang="pt-BR" sz="2900" b="1" dirty="0">
              <a:latin typeface="+mj-lt"/>
            </a:endParaRPr>
          </a:p>
        </p:txBody>
      </p:sp>
      <p:sp>
        <p:nvSpPr>
          <p:cNvPr id="10" name="Rectangle 9"/>
          <p:cNvSpPr/>
          <p:nvPr/>
        </p:nvSpPr>
        <p:spPr>
          <a:xfrm>
            <a:off x="-7951" y="2490107"/>
            <a:ext cx="9139827" cy="2079780"/>
          </a:xfrm>
          <a:prstGeom prst="rect">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 name="TextBox 11"/>
          <p:cNvSpPr txBox="1"/>
          <p:nvPr/>
        </p:nvSpPr>
        <p:spPr>
          <a:xfrm>
            <a:off x="567800" y="2634002"/>
            <a:ext cx="8383954" cy="1646605"/>
          </a:xfrm>
          <a:prstGeom prst="rect">
            <a:avLst/>
          </a:prstGeom>
          <a:noFill/>
          <a:ln>
            <a:noFill/>
          </a:ln>
        </p:spPr>
        <p:txBody>
          <a:bodyPr wrap="square" rtlCol="0">
            <a:spAutoFit/>
          </a:bodyPr>
          <a:lstStyle/>
          <a:p>
            <a:r>
              <a:rPr lang="pt-BR" sz="3500" dirty="0" smtClean="0">
                <a:solidFill>
                  <a:schemeClr val="bg1"/>
                </a:solidFill>
                <a:latin typeface="+mj-lt"/>
              </a:rPr>
              <a:t>Jo 5.37  </a:t>
            </a:r>
            <a:r>
              <a:rPr lang="pt-BR" sz="3300" dirty="0">
                <a:solidFill>
                  <a:schemeClr val="bg1"/>
                </a:solidFill>
                <a:latin typeface="+mj-lt"/>
              </a:rPr>
              <a:t>O Pai, que me enviou, esse mesmo é que tem dado testemunho de mim. Jamais tendes ouvido a sua voz, nem visto a sua forma</a:t>
            </a:r>
          </a:p>
        </p:txBody>
      </p:sp>
    </p:spTree>
    <p:extLst>
      <p:ext uri="{BB962C8B-B14F-4D97-AF65-F5344CB8AC3E}">
        <p14:creationId xmlns:p14="http://schemas.microsoft.com/office/powerpoint/2010/main" val="181897589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randombar(horizontal)">
                                      <p:cBhvr>
                                        <p:cTn id="12" dur="500"/>
                                        <p:tgtEl>
                                          <p:spTgt spid="12"/>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randombar(horizontal)">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1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5" name="Rectangle 4"/>
          <p:cNvSpPr/>
          <p:nvPr/>
        </p:nvSpPr>
        <p:spPr>
          <a:xfrm>
            <a:off x="0" y="8169"/>
            <a:ext cx="9144000" cy="873574"/>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4200" b="1" dirty="0">
                <a:solidFill>
                  <a:schemeClr val="tx1"/>
                </a:solidFill>
                <a:latin typeface="+mj-lt"/>
              </a:rPr>
              <a:t>1 – Jesus provoca a tradição religiosa.</a:t>
            </a:r>
          </a:p>
        </p:txBody>
      </p:sp>
      <p:sp>
        <p:nvSpPr>
          <p:cNvPr id="13" name="Rectangle 12"/>
          <p:cNvSpPr/>
          <p:nvPr/>
        </p:nvSpPr>
        <p:spPr>
          <a:xfrm>
            <a:off x="0" y="4580163"/>
            <a:ext cx="9144000" cy="22778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 name="TextBox 13"/>
          <p:cNvSpPr txBox="1"/>
          <p:nvPr/>
        </p:nvSpPr>
        <p:spPr>
          <a:xfrm>
            <a:off x="379045" y="4852340"/>
            <a:ext cx="8761464" cy="2015936"/>
          </a:xfrm>
          <a:prstGeom prst="rect">
            <a:avLst/>
          </a:prstGeom>
          <a:noFill/>
          <a:ln>
            <a:noFill/>
          </a:ln>
        </p:spPr>
        <p:txBody>
          <a:bodyPr wrap="square" rtlCol="0">
            <a:spAutoFit/>
          </a:bodyPr>
          <a:lstStyle/>
          <a:p>
            <a:r>
              <a:rPr lang="pt-BR" sz="2500" dirty="0">
                <a:solidFill>
                  <a:srgbClr val="C00000"/>
                </a:solidFill>
                <a:latin typeface="+mj-lt"/>
              </a:rPr>
              <a:t>17</a:t>
            </a:r>
            <a:r>
              <a:rPr lang="pt-BR" sz="2500" dirty="0">
                <a:latin typeface="+mj-lt"/>
              </a:rPr>
              <a:t> </a:t>
            </a:r>
            <a:r>
              <a:rPr lang="pt-BR" sz="2500" dirty="0" smtClean="0">
                <a:latin typeface="+mj-lt"/>
              </a:rPr>
              <a:t>Mas ele (Jesus) </a:t>
            </a:r>
            <a:r>
              <a:rPr lang="pt-BR" sz="2500" dirty="0">
                <a:latin typeface="+mj-lt"/>
              </a:rPr>
              <a:t>lhes disse: Meu Pai trabalha até agora, e eu trabalho também.</a:t>
            </a:r>
          </a:p>
          <a:p>
            <a:r>
              <a:rPr lang="pt-BR" sz="2500" dirty="0">
                <a:solidFill>
                  <a:srgbClr val="C00000"/>
                </a:solidFill>
                <a:latin typeface="+mj-lt"/>
              </a:rPr>
              <a:t>18</a:t>
            </a:r>
            <a:r>
              <a:rPr lang="pt-BR" sz="2500" dirty="0">
                <a:latin typeface="+mj-lt"/>
              </a:rPr>
              <a:t>  Por isso, pois, os judeus ainda mais procuravam matá-lo, porque não somente violava o sábado, mas também dizia que </a:t>
            </a:r>
            <a:r>
              <a:rPr lang="pt-BR" sz="2500" u="sng" dirty="0">
                <a:solidFill>
                  <a:srgbClr val="C00000"/>
                </a:solidFill>
                <a:latin typeface="+mj-lt"/>
              </a:rPr>
              <a:t>Deus era seu próprio Pai</a:t>
            </a:r>
            <a:r>
              <a:rPr lang="pt-BR" sz="2500" dirty="0">
                <a:latin typeface="+mj-lt"/>
              </a:rPr>
              <a:t>, fazendo-se </a:t>
            </a:r>
            <a:r>
              <a:rPr lang="pt-BR" sz="2500" u="sng" dirty="0">
                <a:solidFill>
                  <a:srgbClr val="C00000"/>
                </a:solidFill>
                <a:latin typeface="+mj-lt"/>
              </a:rPr>
              <a:t>igual a </a:t>
            </a:r>
            <a:r>
              <a:rPr lang="pt-BR" sz="2500" u="sng" dirty="0" smtClean="0">
                <a:solidFill>
                  <a:srgbClr val="C00000"/>
                </a:solidFill>
                <a:latin typeface="+mj-lt"/>
              </a:rPr>
              <a:t>Deus</a:t>
            </a:r>
            <a:r>
              <a:rPr lang="pt-BR" sz="2500" dirty="0" smtClean="0">
                <a:latin typeface="+mj-lt"/>
              </a:rPr>
              <a:t>.</a:t>
            </a:r>
            <a:endParaRPr lang="pt-BR" sz="2500" dirty="0">
              <a:latin typeface="+mj-lt"/>
            </a:endParaRPr>
          </a:p>
        </p:txBody>
      </p:sp>
      <p:sp>
        <p:nvSpPr>
          <p:cNvPr id="7" name="TextBox 6"/>
          <p:cNvSpPr txBox="1"/>
          <p:nvPr/>
        </p:nvSpPr>
        <p:spPr>
          <a:xfrm>
            <a:off x="604157" y="1071021"/>
            <a:ext cx="8527718" cy="538609"/>
          </a:xfrm>
          <a:prstGeom prst="rect">
            <a:avLst/>
          </a:prstGeom>
          <a:noFill/>
        </p:spPr>
        <p:txBody>
          <a:bodyPr wrap="square" rtlCol="0">
            <a:spAutoFit/>
          </a:bodyPr>
          <a:lstStyle/>
          <a:p>
            <a:pPr marL="457200" indent="-457200">
              <a:buFont typeface="Arial" panose="020B0604020202020204" pitchFamily="34" charset="0"/>
              <a:buChar char="•"/>
            </a:pPr>
            <a:r>
              <a:rPr lang="pt-BR" sz="2900" b="1" dirty="0" smtClean="0">
                <a:latin typeface="+mj-lt"/>
              </a:rPr>
              <a:t>Deus não precisa descansar.</a:t>
            </a:r>
            <a:endParaRPr lang="pt-BR" sz="2900" b="1" dirty="0">
              <a:latin typeface="+mj-lt"/>
            </a:endParaRPr>
          </a:p>
        </p:txBody>
      </p:sp>
      <p:sp>
        <p:nvSpPr>
          <p:cNvPr id="8" name="TextBox 7"/>
          <p:cNvSpPr txBox="1"/>
          <p:nvPr/>
        </p:nvSpPr>
        <p:spPr>
          <a:xfrm>
            <a:off x="601436" y="1558156"/>
            <a:ext cx="8527718" cy="538609"/>
          </a:xfrm>
          <a:prstGeom prst="rect">
            <a:avLst/>
          </a:prstGeom>
          <a:noFill/>
        </p:spPr>
        <p:txBody>
          <a:bodyPr wrap="square" rtlCol="0">
            <a:spAutoFit/>
          </a:bodyPr>
          <a:lstStyle/>
          <a:p>
            <a:pPr marL="457200" indent="-457200">
              <a:buFont typeface="Arial" panose="020B0604020202020204" pitchFamily="34" charset="0"/>
              <a:buChar char="•"/>
            </a:pPr>
            <a:r>
              <a:rPr lang="pt-BR" sz="2900" b="1" dirty="0" smtClean="0">
                <a:latin typeface="+mj-lt"/>
              </a:rPr>
              <a:t>Jesus violou o sábado - </a:t>
            </a:r>
            <a:r>
              <a:rPr lang="pt-BR" sz="2900" b="1" dirty="0" smtClean="0">
                <a:solidFill>
                  <a:schemeClr val="accent1">
                    <a:lumMod val="50000"/>
                  </a:schemeClr>
                </a:solidFill>
                <a:latin typeface="+mj-lt"/>
              </a:rPr>
              <a:t>TRADIÇÃO</a:t>
            </a:r>
            <a:r>
              <a:rPr lang="pt-BR" sz="2900" b="1" dirty="0" smtClean="0">
                <a:latin typeface="+mj-lt"/>
              </a:rPr>
              <a:t>.</a:t>
            </a:r>
            <a:endParaRPr lang="pt-BR" sz="2900" b="1" dirty="0">
              <a:latin typeface="+mj-lt"/>
            </a:endParaRPr>
          </a:p>
        </p:txBody>
      </p:sp>
      <p:sp>
        <p:nvSpPr>
          <p:cNvPr id="9" name="TextBox 8"/>
          <p:cNvSpPr txBox="1"/>
          <p:nvPr/>
        </p:nvSpPr>
        <p:spPr>
          <a:xfrm>
            <a:off x="598716" y="2012633"/>
            <a:ext cx="8527718" cy="538609"/>
          </a:xfrm>
          <a:prstGeom prst="rect">
            <a:avLst/>
          </a:prstGeom>
          <a:noFill/>
        </p:spPr>
        <p:txBody>
          <a:bodyPr wrap="square" rtlCol="0">
            <a:spAutoFit/>
          </a:bodyPr>
          <a:lstStyle/>
          <a:p>
            <a:pPr marL="457200" indent="-457200">
              <a:buFont typeface="Arial" panose="020B0604020202020204" pitchFamily="34" charset="0"/>
              <a:buChar char="•"/>
            </a:pPr>
            <a:r>
              <a:rPr lang="pt-BR" sz="2900" b="1" dirty="0" smtClean="0">
                <a:latin typeface="+mj-lt"/>
              </a:rPr>
              <a:t>Jesus violou a interpretação – </a:t>
            </a:r>
            <a:r>
              <a:rPr lang="pt-BR" sz="2900" b="1" dirty="0" smtClean="0">
                <a:solidFill>
                  <a:schemeClr val="accent1">
                    <a:lumMod val="50000"/>
                  </a:schemeClr>
                </a:solidFill>
                <a:latin typeface="+mj-lt"/>
              </a:rPr>
              <a:t>TRADIÇÃO CEGA</a:t>
            </a:r>
            <a:r>
              <a:rPr lang="pt-BR" sz="2900" b="1" dirty="0" smtClean="0">
                <a:latin typeface="+mj-lt"/>
              </a:rPr>
              <a:t>.</a:t>
            </a:r>
            <a:endParaRPr lang="pt-BR" sz="2900" b="1" dirty="0">
              <a:latin typeface="+mj-lt"/>
            </a:endParaRPr>
          </a:p>
        </p:txBody>
      </p:sp>
      <p:sp>
        <p:nvSpPr>
          <p:cNvPr id="10" name="Rectangle 9"/>
          <p:cNvSpPr/>
          <p:nvPr/>
        </p:nvSpPr>
        <p:spPr>
          <a:xfrm>
            <a:off x="-7951" y="2490107"/>
            <a:ext cx="9139827" cy="2079780"/>
          </a:xfrm>
          <a:prstGeom prst="rect">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 name="TextBox 11"/>
          <p:cNvSpPr txBox="1"/>
          <p:nvPr/>
        </p:nvSpPr>
        <p:spPr>
          <a:xfrm>
            <a:off x="567800" y="2634002"/>
            <a:ext cx="8383954" cy="1708160"/>
          </a:xfrm>
          <a:prstGeom prst="rect">
            <a:avLst/>
          </a:prstGeom>
          <a:noFill/>
          <a:ln>
            <a:noFill/>
          </a:ln>
        </p:spPr>
        <p:txBody>
          <a:bodyPr wrap="square" rtlCol="0">
            <a:spAutoFit/>
          </a:bodyPr>
          <a:lstStyle/>
          <a:p>
            <a:r>
              <a:rPr lang="pt-BR" sz="3500" dirty="0" smtClean="0">
                <a:solidFill>
                  <a:schemeClr val="bg1"/>
                </a:solidFill>
                <a:latin typeface="+mj-lt"/>
              </a:rPr>
              <a:t>Jo 5.39</a:t>
            </a:r>
            <a:r>
              <a:rPr lang="pt-BR" sz="3500" dirty="0">
                <a:solidFill>
                  <a:schemeClr val="bg1"/>
                </a:solidFill>
                <a:latin typeface="+mj-lt"/>
              </a:rPr>
              <a:t> </a:t>
            </a:r>
            <a:r>
              <a:rPr lang="pt-BR" sz="3500" dirty="0" smtClean="0">
                <a:solidFill>
                  <a:schemeClr val="bg1"/>
                </a:solidFill>
                <a:latin typeface="+mj-lt"/>
              </a:rPr>
              <a:t> Examinais </a:t>
            </a:r>
            <a:r>
              <a:rPr lang="pt-BR" sz="3500" dirty="0">
                <a:solidFill>
                  <a:schemeClr val="bg1"/>
                </a:solidFill>
                <a:latin typeface="+mj-lt"/>
              </a:rPr>
              <a:t>as Escrituras, porque julgais ter nelas a vida eterna, e são elas mesmas que testificam de mim.</a:t>
            </a:r>
          </a:p>
        </p:txBody>
      </p:sp>
    </p:spTree>
    <p:extLst>
      <p:ext uri="{BB962C8B-B14F-4D97-AF65-F5344CB8AC3E}">
        <p14:creationId xmlns:p14="http://schemas.microsoft.com/office/powerpoint/2010/main" val="288921593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randombar(horizontal)">
                                      <p:cBhvr>
                                        <p:cTn id="7" dur="500"/>
                                        <p:tgtEl>
                                          <p:spTgt spid="1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randombar(horizontal)">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5" name="Rectangle 4"/>
          <p:cNvSpPr/>
          <p:nvPr/>
        </p:nvSpPr>
        <p:spPr>
          <a:xfrm>
            <a:off x="0" y="8169"/>
            <a:ext cx="9144000" cy="873574"/>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4200" b="1" dirty="0">
                <a:solidFill>
                  <a:schemeClr val="tx1"/>
                </a:solidFill>
                <a:latin typeface="+mj-lt"/>
              </a:rPr>
              <a:t>1 – Jesus provoca a tradição religiosa.</a:t>
            </a:r>
          </a:p>
        </p:txBody>
      </p:sp>
      <p:sp>
        <p:nvSpPr>
          <p:cNvPr id="13" name="Rectangle 12"/>
          <p:cNvSpPr/>
          <p:nvPr/>
        </p:nvSpPr>
        <p:spPr>
          <a:xfrm>
            <a:off x="0" y="4580163"/>
            <a:ext cx="9144000" cy="22778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 name="TextBox 13"/>
          <p:cNvSpPr txBox="1"/>
          <p:nvPr/>
        </p:nvSpPr>
        <p:spPr>
          <a:xfrm>
            <a:off x="379045" y="4852340"/>
            <a:ext cx="8761464" cy="2015936"/>
          </a:xfrm>
          <a:prstGeom prst="rect">
            <a:avLst/>
          </a:prstGeom>
          <a:noFill/>
          <a:ln>
            <a:noFill/>
          </a:ln>
        </p:spPr>
        <p:txBody>
          <a:bodyPr wrap="square" rtlCol="0">
            <a:spAutoFit/>
          </a:bodyPr>
          <a:lstStyle/>
          <a:p>
            <a:r>
              <a:rPr lang="pt-BR" sz="2500" dirty="0">
                <a:solidFill>
                  <a:srgbClr val="C00000"/>
                </a:solidFill>
                <a:latin typeface="+mj-lt"/>
              </a:rPr>
              <a:t>17</a:t>
            </a:r>
            <a:r>
              <a:rPr lang="pt-BR" sz="2500" dirty="0">
                <a:latin typeface="+mj-lt"/>
              </a:rPr>
              <a:t> </a:t>
            </a:r>
            <a:r>
              <a:rPr lang="pt-BR" sz="2500" dirty="0" smtClean="0">
                <a:latin typeface="+mj-lt"/>
              </a:rPr>
              <a:t>Mas ele (Jesus) </a:t>
            </a:r>
            <a:r>
              <a:rPr lang="pt-BR" sz="2500" dirty="0">
                <a:latin typeface="+mj-lt"/>
              </a:rPr>
              <a:t>lhes disse: Meu Pai trabalha até agora, e eu trabalho também.</a:t>
            </a:r>
          </a:p>
          <a:p>
            <a:r>
              <a:rPr lang="pt-BR" sz="2500" dirty="0">
                <a:solidFill>
                  <a:srgbClr val="C00000"/>
                </a:solidFill>
                <a:latin typeface="+mj-lt"/>
              </a:rPr>
              <a:t>18</a:t>
            </a:r>
            <a:r>
              <a:rPr lang="pt-BR" sz="2500" dirty="0">
                <a:latin typeface="+mj-lt"/>
              </a:rPr>
              <a:t>  Por isso, pois, os judeus </a:t>
            </a:r>
            <a:r>
              <a:rPr lang="pt-BR" sz="2500" u="sng" dirty="0">
                <a:solidFill>
                  <a:srgbClr val="C00000"/>
                </a:solidFill>
                <a:latin typeface="+mj-lt"/>
              </a:rPr>
              <a:t>ainda mais procuravam matá-lo, </a:t>
            </a:r>
            <a:r>
              <a:rPr lang="pt-BR" sz="2500" dirty="0">
                <a:latin typeface="+mj-lt"/>
              </a:rPr>
              <a:t>porque não somente violava o sábado, mas também dizia que Deus era seu próprio Pai, fazendo-se igual a Deus</a:t>
            </a:r>
            <a:r>
              <a:rPr lang="pt-BR" sz="2500" dirty="0" smtClean="0">
                <a:latin typeface="+mj-lt"/>
              </a:rPr>
              <a:t>. </a:t>
            </a:r>
            <a:endParaRPr lang="pt-BR" sz="2500" dirty="0">
              <a:latin typeface="+mj-lt"/>
            </a:endParaRPr>
          </a:p>
        </p:txBody>
      </p:sp>
      <p:sp>
        <p:nvSpPr>
          <p:cNvPr id="7" name="TextBox 6"/>
          <p:cNvSpPr txBox="1"/>
          <p:nvPr/>
        </p:nvSpPr>
        <p:spPr>
          <a:xfrm>
            <a:off x="604157" y="1071021"/>
            <a:ext cx="8527718" cy="538609"/>
          </a:xfrm>
          <a:prstGeom prst="rect">
            <a:avLst/>
          </a:prstGeom>
          <a:noFill/>
        </p:spPr>
        <p:txBody>
          <a:bodyPr wrap="square" rtlCol="0">
            <a:spAutoFit/>
          </a:bodyPr>
          <a:lstStyle/>
          <a:p>
            <a:pPr marL="457200" indent="-457200">
              <a:buFont typeface="Arial" panose="020B0604020202020204" pitchFamily="34" charset="0"/>
              <a:buChar char="•"/>
            </a:pPr>
            <a:r>
              <a:rPr lang="pt-BR" sz="2900" b="1" dirty="0" smtClean="0">
                <a:latin typeface="+mj-lt"/>
              </a:rPr>
              <a:t>Deus não precisa descansar.</a:t>
            </a:r>
            <a:endParaRPr lang="pt-BR" sz="2900" b="1" dirty="0">
              <a:latin typeface="+mj-lt"/>
            </a:endParaRPr>
          </a:p>
        </p:txBody>
      </p:sp>
      <p:sp>
        <p:nvSpPr>
          <p:cNvPr id="8" name="TextBox 7"/>
          <p:cNvSpPr txBox="1"/>
          <p:nvPr/>
        </p:nvSpPr>
        <p:spPr>
          <a:xfrm>
            <a:off x="601436" y="1558156"/>
            <a:ext cx="8527718" cy="538609"/>
          </a:xfrm>
          <a:prstGeom prst="rect">
            <a:avLst/>
          </a:prstGeom>
          <a:noFill/>
        </p:spPr>
        <p:txBody>
          <a:bodyPr wrap="square" rtlCol="0">
            <a:spAutoFit/>
          </a:bodyPr>
          <a:lstStyle/>
          <a:p>
            <a:pPr marL="457200" indent="-457200">
              <a:buFont typeface="Arial" panose="020B0604020202020204" pitchFamily="34" charset="0"/>
              <a:buChar char="•"/>
            </a:pPr>
            <a:r>
              <a:rPr lang="pt-BR" sz="2900" b="1" dirty="0" smtClean="0">
                <a:latin typeface="+mj-lt"/>
              </a:rPr>
              <a:t>Jesus violou o sábado - </a:t>
            </a:r>
            <a:r>
              <a:rPr lang="pt-BR" sz="2900" b="1" dirty="0" smtClean="0">
                <a:solidFill>
                  <a:schemeClr val="accent1">
                    <a:lumMod val="50000"/>
                  </a:schemeClr>
                </a:solidFill>
                <a:latin typeface="+mj-lt"/>
              </a:rPr>
              <a:t>TRADIÇÃO</a:t>
            </a:r>
            <a:r>
              <a:rPr lang="pt-BR" sz="2900" b="1" dirty="0" smtClean="0">
                <a:latin typeface="+mj-lt"/>
              </a:rPr>
              <a:t>.</a:t>
            </a:r>
            <a:endParaRPr lang="pt-BR" sz="2900" b="1" dirty="0">
              <a:latin typeface="+mj-lt"/>
            </a:endParaRPr>
          </a:p>
        </p:txBody>
      </p:sp>
      <p:sp>
        <p:nvSpPr>
          <p:cNvPr id="10" name="TextBox 9"/>
          <p:cNvSpPr txBox="1"/>
          <p:nvPr/>
        </p:nvSpPr>
        <p:spPr>
          <a:xfrm>
            <a:off x="598716" y="2012633"/>
            <a:ext cx="8527718" cy="538609"/>
          </a:xfrm>
          <a:prstGeom prst="rect">
            <a:avLst/>
          </a:prstGeom>
          <a:noFill/>
        </p:spPr>
        <p:txBody>
          <a:bodyPr wrap="square" rtlCol="0">
            <a:spAutoFit/>
          </a:bodyPr>
          <a:lstStyle/>
          <a:p>
            <a:pPr marL="457200" indent="-457200">
              <a:buFont typeface="Arial" panose="020B0604020202020204" pitchFamily="34" charset="0"/>
              <a:buChar char="•"/>
            </a:pPr>
            <a:r>
              <a:rPr lang="pt-BR" sz="2900" b="1" dirty="0" smtClean="0">
                <a:latin typeface="+mj-lt"/>
              </a:rPr>
              <a:t>Jesus violou a interpretação – </a:t>
            </a:r>
            <a:r>
              <a:rPr lang="pt-BR" sz="2900" b="1" dirty="0" smtClean="0">
                <a:solidFill>
                  <a:schemeClr val="accent1">
                    <a:lumMod val="50000"/>
                  </a:schemeClr>
                </a:solidFill>
                <a:latin typeface="+mj-lt"/>
              </a:rPr>
              <a:t>TRADIÇÃO CEGA</a:t>
            </a:r>
            <a:r>
              <a:rPr lang="pt-BR" sz="2900" b="1" dirty="0" smtClean="0">
                <a:latin typeface="+mj-lt"/>
              </a:rPr>
              <a:t>.</a:t>
            </a:r>
            <a:endParaRPr lang="pt-BR" sz="2900" b="1" dirty="0">
              <a:latin typeface="+mj-lt"/>
            </a:endParaRPr>
          </a:p>
        </p:txBody>
      </p:sp>
      <p:sp>
        <p:nvSpPr>
          <p:cNvPr id="11" name="TextBox 10"/>
          <p:cNvSpPr txBox="1"/>
          <p:nvPr/>
        </p:nvSpPr>
        <p:spPr>
          <a:xfrm>
            <a:off x="595995" y="2458946"/>
            <a:ext cx="8527718" cy="538609"/>
          </a:xfrm>
          <a:prstGeom prst="rect">
            <a:avLst/>
          </a:prstGeom>
          <a:noFill/>
        </p:spPr>
        <p:txBody>
          <a:bodyPr wrap="square" rtlCol="0">
            <a:spAutoFit/>
          </a:bodyPr>
          <a:lstStyle/>
          <a:p>
            <a:pPr marL="457200" indent="-457200">
              <a:buFont typeface="Arial" panose="020B0604020202020204" pitchFamily="34" charset="0"/>
              <a:buChar char="•"/>
            </a:pPr>
            <a:r>
              <a:rPr lang="pt-BR" sz="2900" b="1" dirty="0" smtClean="0">
                <a:latin typeface="+mj-lt"/>
              </a:rPr>
              <a:t>Provocou a reação dos judeus – </a:t>
            </a:r>
            <a:r>
              <a:rPr lang="pt-BR" sz="2900" b="1" dirty="0" smtClean="0">
                <a:solidFill>
                  <a:schemeClr val="accent1">
                    <a:lumMod val="50000"/>
                  </a:schemeClr>
                </a:solidFill>
                <a:latin typeface="+mj-lt"/>
              </a:rPr>
              <a:t>RELIGIÃO</a:t>
            </a:r>
            <a:r>
              <a:rPr lang="pt-BR" sz="2900" b="1" dirty="0" smtClean="0">
                <a:latin typeface="+mj-lt"/>
              </a:rPr>
              <a:t>.</a:t>
            </a:r>
            <a:endParaRPr lang="pt-BR" sz="2900" b="1" dirty="0">
              <a:latin typeface="+mj-lt"/>
            </a:endParaRPr>
          </a:p>
        </p:txBody>
      </p:sp>
    </p:spTree>
    <p:extLst>
      <p:ext uri="{BB962C8B-B14F-4D97-AF65-F5344CB8AC3E}">
        <p14:creationId xmlns:p14="http://schemas.microsoft.com/office/powerpoint/2010/main" val="350602555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4" name="TextBox 3"/>
          <p:cNvSpPr txBox="1"/>
          <p:nvPr/>
        </p:nvSpPr>
        <p:spPr>
          <a:xfrm>
            <a:off x="824592" y="73480"/>
            <a:ext cx="7837715" cy="569387"/>
          </a:xfrm>
          <a:prstGeom prst="rect">
            <a:avLst/>
          </a:prstGeom>
          <a:noFill/>
        </p:spPr>
        <p:txBody>
          <a:bodyPr wrap="square" rtlCol="0">
            <a:spAutoFit/>
          </a:bodyPr>
          <a:lstStyle/>
          <a:p>
            <a:r>
              <a:rPr lang="pt-BR" sz="3000" u="sng" dirty="0" smtClean="0">
                <a:solidFill>
                  <a:schemeClr val="accent1">
                    <a:lumMod val="75000"/>
                  </a:schemeClr>
                </a:solidFill>
                <a:latin typeface="+mj-lt"/>
              </a:rPr>
              <a:t>                           Mensagem 28                                 </a:t>
            </a:r>
            <a:r>
              <a:rPr lang="pt-BR" sz="100" u="sng" dirty="0" smtClean="0">
                <a:solidFill>
                  <a:schemeClr val="accent1">
                    <a:lumMod val="75000"/>
                  </a:schemeClr>
                </a:solidFill>
                <a:latin typeface="+mj-lt"/>
              </a:rPr>
              <a:t>.</a:t>
            </a:r>
            <a:endParaRPr lang="pt-BR" sz="100" u="sng" dirty="0">
              <a:solidFill>
                <a:schemeClr val="accent1">
                  <a:lumMod val="75000"/>
                </a:schemeClr>
              </a:solidFill>
              <a:latin typeface="+mj-lt"/>
            </a:endParaRPr>
          </a:p>
        </p:txBody>
      </p:sp>
      <p:sp>
        <p:nvSpPr>
          <p:cNvPr id="12" name="TextBox 11"/>
          <p:cNvSpPr txBox="1"/>
          <p:nvPr/>
        </p:nvSpPr>
        <p:spPr>
          <a:xfrm>
            <a:off x="-7951" y="1026704"/>
            <a:ext cx="9097537" cy="4693593"/>
          </a:xfrm>
          <a:prstGeom prst="rect">
            <a:avLst/>
          </a:prstGeom>
          <a:solidFill>
            <a:schemeClr val="bg1"/>
          </a:solidFill>
          <a:effectLst>
            <a:softEdge rad="317500"/>
          </a:effectLst>
        </p:spPr>
        <p:txBody>
          <a:bodyPr wrap="square" rtlCol="0">
            <a:spAutoFit/>
          </a:bodyPr>
          <a:lstStyle/>
          <a:p>
            <a:pPr algn="ctr"/>
            <a:endParaRPr lang="pt-BR" sz="500" dirty="0" smtClean="0">
              <a:solidFill>
                <a:srgbClr val="C00000"/>
              </a:solidFill>
              <a:effectLst>
                <a:outerShdw blurRad="38100" dist="38100" dir="2700000" algn="tl">
                  <a:srgbClr val="000000">
                    <a:alpha val="43137"/>
                  </a:srgbClr>
                </a:outerShdw>
              </a:effectLst>
              <a:latin typeface="+mj-lt"/>
            </a:endParaRPr>
          </a:p>
          <a:p>
            <a:pPr algn="ctr"/>
            <a:endParaRPr lang="pt-BR" sz="500" dirty="0" smtClean="0">
              <a:solidFill>
                <a:srgbClr val="C00000"/>
              </a:solidFill>
              <a:effectLst>
                <a:outerShdw blurRad="38100" dist="38100" dir="2700000" algn="tl">
                  <a:srgbClr val="000000">
                    <a:alpha val="43137"/>
                  </a:srgbClr>
                </a:outerShdw>
              </a:effectLst>
              <a:latin typeface="+mj-lt"/>
            </a:endParaRPr>
          </a:p>
          <a:p>
            <a:pPr algn="ctr"/>
            <a:r>
              <a:rPr lang="pt-BR" sz="7200" dirty="0" smtClean="0">
                <a:solidFill>
                  <a:srgbClr val="C00000"/>
                </a:solidFill>
                <a:effectLst>
                  <a:outerShdw blurRad="38100" dist="38100" dir="2700000" algn="tl">
                    <a:srgbClr val="000000">
                      <a:alpha val="43137"/>
                    </a:srgbClr>
                  </a:outerShdw>
                </a:effectLst>
                <a:latin typeface="+mj-lt"/>
              </a:rPr>
              <a:t>[</a:t>
            </a:r>
            <a:r>
              <a:rPr lang="pt-BR" sz="6000" dirty="0" smtClean="0">
                <a:solidFill>
                  <a:srgbClr val="002060"/>
                </a:solidFill>
                <a:effectLst>
                  <a:outerShdw blurRad="38100" dist="38100" dir="2700000" algn="tl">
                    <a:srgbClr val="000000">
                      <a:alpha val="43137"/>
                    </a:srgbClr>
                  </a:outerShdw>
                </a:effectLst>
                <a:latin typeface="+mj-lt"/>
              </a:rPr>
              <a:t>Uma fé baseada no misticismo desconsidera       a pessoa de Cristo e       desonra   a Deus! </a:t>
            </a:r>
            <a:r>
              <a:rPr lang="pt-BR" sz="7200" dirty="0" smtClean="0">
                <a:solidFill>
                  <a:srgbClr val="C00000"/>
                </a:solidFill>
                <a:effectLst>
                  <a:outerShdw blurRad="38100" dist="38100" dir="2700000" algn="tl">
                    <a:srgbClr val="000000">
                      <a:alpha val="43137"/>
                    </a:srgbClr>
                  </a:outerShdw>
                </a:effectLst>
                <a:latin typeface="+mj-lt"/>
              </a:rPr>
              <a:t>]</a:t>
            </a:r>
            <a:r>
              <a:rPr lang="pt-BR" sz="5500" dirty="0" smtClean="0">
                <a:solidFill>
                  <a:srgbClr val="C00000"/>
                </a:solidFill>
                <a:effectLst>
                  <a:outerShdw blurRad="38100" dist="38100" dir="2700000" algn="tl">
                    <a:srgbClr val="000000">
                      <a:alpha val="43137"/>
                    </a:srgbClr>
                  </a:outerShdw>
                </a:effectLst>
                <a:latin typeface="+mj-lt"/>
              </a:rPr>
              <a:t> </a:t>
            </a:r>
          </a:p>
          <a:p>
            <a:pPr algn="ctr"/>
            <a:endParaRPr lang="pt-BR" sz="500" dirty="0">
              <a:solidFill>
                <a:srgbClr val="C00000"/>
              </a:solidFill>
              <a:effectLst>
                <a:outerShdw blurRad="38100" dist="38100" dir="2700000" algn="tl">
                  <a:srgbClr val="000000">
                    <a:alpha val="43137"/>
                  </a:srgbClr>
                </a:outerShdw>
              </a:effectLst>
              <a:latin typeface="+mj-lt"/>
            </a:endParaRPr>
          </a:p>
          <a:p>
            <a:pPr algn="ctr"/>
            <a:endParaRPr lang="pt-BR" sz="500" dirty="0" smtClean="0">
              <a:solidFill>
                <a:srgbClr val="C00000"/>
              </a:solidFill>
              <a:effectLst>
                <a:outerShdw blurRad="38100" dist="38100" dir="2700000" algn="tl">
                  <a:srgbClr val="000000">
                    <a:alpha val="43137"/>
                  </a:srgbClr>
                </a:outerShdw>
              </a:effectLst>
              <a:latin typeface="+mj-lt"/>
            </a:endParaRPr>
          </a:p>
          <a:p>
            <a:pPr algn="ctr"/>
            <a:endParaRPr lang="pt-BR" sz="500" dirty="0">
              <a:solidFill>
                <a:srgbClr val="C00000"/>
              </a:solidFill>
              <a:effectLst>
                <a:outerShdw blurRad="38100" dist="38100" dir="2700000" algn="tl">
                  <a:srgbClr val="000000">
                    <a:alpha val="43137"/>
                  </a:srgbClr>
                </a:outerShdw>
              </a:effectLst>
              <a:latin typeface="+mj-lt"/>
            </a:endParaRPr>
          </a:p>
          <a:p>
            <a:pPr algn="ctr"/>
            <a:endParaRPr lang="pt-BR" sz="500" dirty="0" smtClean="0">
              <a:solidFill>
                <a:srgbClr val="C00000"/>
              </a:solidFill>
              <a:effectLst>
                <a:outerShdw blurRad="38100" dist="38100" dir="2700000" algn="tl">
                  <a:srgbClr val="000000">
                    <a:alpha val="43137"/>
                  </a:srgbClr>
                </a:outerShdw>
              </a:effectLst>
              <a:latin typeface="+mj-lt"/>
            </a:endParaRPr>
          </a:p>
          <a:p>
            <a:pPr algn="ctr"/>
            <a:endParaRPr lang="pt-BR" sz="500" dirty="0">
              <a:solidFill>
                <a:srgbClr val="C00000"/>
              </a:solidFill>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409787692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13" name="Rectangle 12"/>
          <p:cNvSpPr/>
          <p:nvPr/>
        </p:nvSpPr>
        <p:spPr>
          <a:xfrm>
            <a:off x="0" y="4767943"/>
            <a:ext cx="9144000" cy="20900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TextBox 14"/>
          <p:cNvSpPr txBox="1"/>
          <p:nvPr/>
        </p:nvSpPr>
        <p:spPr>
          <a:xfrm>
            <a:off x="424541" y="4809895"/>
            <a:ext cx="8719459" cy="2015936"/>
          </a:xfrm>
          <a:prstGeom prst="rect">
            <a:avLst/>
          </a:prstGeom>
          <a:noFill/>
          <a:ln>
            <a:noFill/>
          </a:ln>
        </p:spPr>
        <p:txBody>
          <a:bodyPr wrap="square" rtlCol="0">
            <a:spAutoFit/>
          </a:bodyPr>
          <a:lstStyle/>
          <a:p>
            <a:r>
              <a:rPr lang="pt-BR" sz="2500" dirty="0" smtClean="0">
                <a:solidFill>
                  <a:srgbClr val="C00000"/>
                </a:solidFill>
                <a:latin typeface="+mj-lt"/>
              </a:rPr>
              <a:t>19</a:t>
            </a:r>
            <a:r>
              <a:rPr lang="pt-BR" sz="2500" dirty="0" smtClean="0">
                <a:latin typeface="+mj-lt"/>
              </a:rPr>
              <a:t> ...</a:t>
            </a:r>
            <a:r>
              <a:rPr lang="pt-BR" sz="2500" b="1" u="sng" dirty="0" smtClean="0">
                <a:solidFill>
                  <a:srgbClr val="C00000"/>
                </a:solidFill>
                <a:latin typeface="+mj-lt"/>
              </a:rPr>
              <a:t>porque </a:t>
            </a:r>
            <a:r>
              <a:rPr lang="pt-BR" sz="2500" dirty="0">
                <a:latin typeface="+mj-lt"/>
              </a:rPr>
              <a:t>tudo o que este </a:t>
            </a:r>
            <a:r>
              <a:rPr lang="pt-BR" sz="2500" dirty="0" smtClean="0">
                <a:latin typeface="+mj-lt"/>
              </a:rPr>
              <a:t>fizer...</a:t>
            </a:r>
          </a:p>
          <a:p>
            <a:r>
              <a:rPr lang="pt-BR" sz="2500" dirty="0" smtClean="0">
                <a:solidFill>
                  <a:srgbClr val="C00000"/>
                </a:solidFill>
                <a:latin typeface="+mj-lt"/>
              </a:rPr>
              <a:t>20</a:t>
            </a:r>
            <a:r>
              <a:rPr lang="pt-BR" sz="2500" dirty="0" smtClean="0">
                <a:latin typeface="+mj-lt"/>
              </a:rPr>
              <a:t>  </a:t>
            </a:r>
            <a:r>
              <a:rPr lang="pt-BR" sz="2500" b="1" u="sng" dirty="0" smtClean="0">
                <a:solidFill>
                  <a:srgbClr val="C00000"/>
                </a:solidFill>
                <a:latin typeface="+mj-lt"/>
              </a:rPr>
              <a:t>Porque</a:t>
            </a:r>
            <a:r>
              <a:rPr lang="pt-BR" sz="2500" dirty="0" smtClean="0">
                <a:latin typeface="+mj-lt"/>
              </a:rPr>
              <a:t> o Pai ama ao </a:t>
            </a:r>
            <a:r>
              <a:rPr lang="pt-BR" sz="2500" dirty="0" smtClean="0">
                <a:latin typeface="+mj-lt"/>
              </a:rPr>
              <a:t>Filho...</a:t>
            </a:r>
            <a:endParaRPr lang="pt-BR" sz="2500" dirty="0" smtClean="0">
              <a:latin typeface="+mj-lt"/>
            </a:endParaRPr>
          </a:p>
          <a:p>
            <a:r>
              <a:rPr lang="pt-BR" sz="2500" dirty="0" smtClean="0">
                <a:solidFill>
                  <a:srgbClr val="C00000"/>
                </a:solidFill>
                <a:latin typeface="+mj-lt"/>
              </a:rPr>
              <a:t>21</a:t>
            </a:r>
            <a:r>
              <a:rPr lang="pt-BR" sz="2500" dirty="0" smtClean="0">
                <a:latin typeface="+mj-lt"/>
              </a:rPr>
              <a:t> </a:t>
            </a:r>
            <a:r>
              <a:rPr lang="pt-BR" sz="2500" b="1" u="sng" dirty="0" smtClean="0">
                <a:solidFill>
                  <a:srgbClr val="C00000"/>
                </a:solidFill>
                <a:latin typeface="+mj-lt"/>
              </a:rPr>
              <a:t>Pois</a:t>
            </a:r>
            <a:r>
              <a:rPr lang="pt-BR" sz="2500" dirty="0" smtClean="0">
                <a:latin typeface="+mj-lt"/>
              </a:rPr>
              <a:t> </a:t>
            </a:r>
            <a:r>
              <a:rPr lang="pt-BR" sz="2500" dirty="0">
                <a:latin typeface="+mj-lt"/>
              </a:rPr>
              <a:t>assim como o Pai ressuscita e vivifica </a:t>
            </a:r>
            <a:r>
              <a:rPr lang="pt-BR" sz="2500" dirty="0" smtClean="0">
                <a:latin typeface="+mj-lt"/>
              </a:rPr>
              <a:t>os mortos...</a:t>
            </a:r>
            <a:endParaRPr lang="pt-BR" sz="2500" dirty="0" smtClean="0">
              <a:latin typeface="+mj-lt"/>
            </a:endParaRPr>
          </a:p>
          <a:p>
            <a:r>
              <a:rPr lang="pt-BR" sz="2500" dirty="0" smtClean="0">
                <a:solidFill>
                  <a:srgbClr val="C00000"/>
                </a:solidFill>
                <a:latin typeface="+mj-lt"/>
              </a:rPr>
              <a:t>22</a:t>
            </a:r>
            <a:r>
              <a:rPr lang="pt-BR" sz="2500" dirty="0" smtClean="0">
                <a:latin typeface="+mj-lt"/>
              </a:rPr>
              <a:t> </a:t>
            </a:r>
            <a:r>
              <a:rPr lang="pt-BR" sz="2500" b="1" u="sng" dirty="0" smtClean="0">
                <a:solidFill>
                  <a:srgbClr val="C00000"/>
                </a:solidFill>
                <a:latin typeface="+mj-lt"/>
              </a:rPr>
              <a:t>E</a:t>
            </a:r>
            <a:r>
              <a:rPr lang="pt-BR" sz="2500" dirty="0" smtClean="0">
                <a:latin typeface="+mj-lt"/>
              </a:rPr>
              <a:t> </a:t>
            </a:r>
            <a:r>
              <a:rPr lang="pt-BR" sz="2500" dirty="0">
                <a:latin typeface="+mj-lt"/>
              </a:rPr>
              <a:t>o Pai a ninguém julga, mas ao Filho confiou todo julgamento</a:t>
            </a:r>
            <a:r>
              <a:rPr lang="pt-BR" sz="2500" dirty="0" smtClean="0">
                <a:latin typeface="+mj-lt"/>
              </a:rPr>
              <a:t>,</a:t>
            </a:r>
          </a:p>
          <a:p>
            <a:r>
              <a:rPr lang="pt-BR" sz="2500" dirty="0" smtClean="0">
                <a:solidFill>
                  <a:srgbClr val="C00000"/>
                </a:solidFill>
                <a:latin typeface="+mj-lt"/>
              </a:rPr>
              <a:t>23</a:t>
            </a:r>
            <a:r>
              <a:rPr lang="pt-BR" sz="2500" dirty="0" smtClean="0">
                <a:latin typeface="+mj-lt"/>
              </a:rPr>
              <a:t> </a:t>
            </a:r>
            <a:r>
              <a:rPr lang="pt-BR" sz="2500" b="1" u="sng" dirty="0" smtClean="0">
                <a:solidFill>
                  <a:srgbClr val="0070C0"/>
                </a:solidFill>
                <a:latin typeface="+mj-lt"/>
              </a:rPr>
              <a:t>a </a:t>
            </a:r>
            <a:r>
              <a:rPr lang="pt-BR" sz="2500" b="1" u="sng" dirty="0">
                <a:solidFill>
                  <a:srgbClr val="0070C0"/>
                </a:solidFill>
                <a:latin typeface="+mj-lt"/>
              </a:rPr>
              <a:t>fim de que</a:t>
            </a:r>
            <a:r>
              <a:rPr lang="pt-BR" sz="2500" dirty="0">
                <a:latin typeface="+mj-lt"/>
              </a:rPr>
              <a:t> todos honrem o Filho </a:t>
            </a:r>
          </a:p>
        </p:txBody>
      </p:sp>
      <p:sp>
        <p:nvSpPr>
          <p:cNvPr id="16" name="Rectangle 15"/>
          <p:cNvSpPr/>
          <p:nvPr/>
        </p:nvSpPr>
        <p:spPr>
          <a:xfrm>
            <a:off x="0" y="8169"/>
            <a:ext cx="9144000" cy="1020532"/>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400" b="1" dirty="0">
                <a:solidFill>
                  <a:schemeClr val="tx1"/>
                </a:solidFill>
                <a:latin typeface="+mj-lt"/>
              </a:rPr>
              <a:t>2 – As consequências de uma fé mistificada, </a:t>
            </a:r>
            <a:r>
              <a:rPr lang="pt-BR" sz="3400" b="1" dirty="0" smtClean="0">
                <a:solidFill>
                  <a:schemeClr val="tx1"/>
                </a:solidFill>
                <a:latin typeface="+mj-lt"/>
              </a:rPr>
              <a:t>         não </a:t>
            </a:r>
            <a:r>
              <a:rPr lang="pt-BR" sz="3400" b="1" dirty="0">
                <a:solidFill>
                  <a:schemeClr val="tx1"/>
                </a:solidFill>
                <a:latin typeface="+mj-lt"/>
              </a:rPr>
              <a:t>exclusiva em </a:t>
            </a:r>
            <a:r>
              <a:rPr lang="pt-BR" sz="3400" b="1" dirty="0" smtClean="0">
                <a:solidFill>
                  <a:schemeClr val="tx1"/>
                </a:solidFill>
                <a:latin typeface="+mj-lt"/>
              </a:rPr>
              <a:t>Jesus:</a:t>
            </a:r>
            <a:endParaRPr lang="pt-BR" sz="3400" b="1" dirty="0">
              <a:solidFill>
                <a:schemeClr val="tx1"/>
              </a:solidFill>
              <a:latin typeface="+mj-lt"/>
            </a:endParaRPr>
          </a:p>
        </p:txBody>
      </p:sp>
      <p:sp>
        <p:nvSpPr>
          <p:cNvPr id="17" name="Retângulo 1"/>
          <p:cNvSpPr/>
          <p:nvPr/>
        </p:nvSpPr>
        <p:spPr>
          <a:xfrm>
            <a:off x="372837" y="1070639"/>
            <a:ext cx="8874579" cy="584775"/>
          </a:xfrm>
          <a:prstGeom prst="rect">
            <a:avLst/>
          </a:prstGeom>
        </p:spPr>
        <p:txBody>
          <a:bodyPr wrap="square">
            <a:spAutoFit/>
          </a:bodyPr>
          <a:lstStyle/>
          <a:p>
            <a:pPr lvl="0"/>
            <a:r>
              <a:rPr lang="pt-BR" sz="3200" b="1" u="sng" dirty="0" smtClean="0"/>
              <a:t>I – Ao Filho e as obras do Pai. </a:t>
            </a:r>
          </a:p>
        </p:txBody>
      </p:sp>
      <p:sp>
        <p:nvSpPr>
          <p:cNvPr id="18" name="TextBox 17"/>
          <p:cNvSpPr txBox="1"/>
          <p:nvPr/>
        </p:nvSpPr>
        <p:spPr>
          <a:xfrm>
            <a:off x="3543300" y="2896207"/>
            <a:ext cx="5600700" cy="630942"/>
          </a:xfrm>
          <a:prstGeom prst="rect">
            <a:avLst/>
          </a:prstGeom>
          <a:solidFill>
            <a:srgbClr val="FFC000"/>
          </a:solidFill>
        </p:spPr>
        <p:txBody>
          <a:bodyPr wrap="square" rtlCol="0">
            <a:spAutoFit/>
          </a:bodyPr>
          <a:lstStyle/>
          <a:p>
            <a:r>
              <a:rPr lang="pt-BR" sz="3500" dirty="0" smtClean="0">
                <a:latin typeface="SPIonic" panose="00000400000000000000" pitchFamily="2" charset="0"/>
              </a:rPr>
              <a:t>gar – </a:t>
            </a:r>
            <a:r>
              <a:rPr lang="pt-BR" sz="3500" i="1" dirty="0" smtClean="0"/>
              <a:t>gar (explicação)</a:t>
            </a:r>
            <a:endParaRPr lang="pt-BR" sz="3500" dirty="0"/>
          </a:p>
        </p:txBody>
      </p:sp>
      <p:sp>
        <p:nvSpPr>
          <p:cNvPr id="19" name="TextBox 18"/>
          <p:cNvSpPr txBox="1"/>
          <p:nvPr/>
        </p:nvSpPr>
        <p:spPr>
          <a:xfrm>
            <a:off x="3548743" y="3685421"/>
            <a:ext cx="5600700" cy="630942"/>
          </a:xfrm>
          <a:prstGeom prst="rect">
            <a:avLst/>
          </a:prstGeom>
          <a:solidFill>
            <a:srgbClr val="FFC000"/>
          </a:solidFill>
        </p:spPr>
        <p:txBody>
          <a:bodyPr wrap="square" rtlCol="0">
            <a:spAutoFit/>
          </a:bodyPr>
          <a:lstStyle/>
          <a:p>
            <a:r>
              <a:rPr lang="pt-BR" sz="3500" dirty="0" smtClean="0">
                <a:latin typeface="SPIonic" panose="00000400000000000000" pitchFamily="2" charset="0"/>
              </a:rPr>
              <a:t>i#na – </a:t>
            </a:r>
            <a:r>
              <a:rPr lang="pt-BR" sz="3500" i="1" dirty="0" smtClean="0"/>
              <a:t>hina (finalidade)</a:t>
            </a:r>
            <a:endParaRPr lang="pt-BR" sz="3500" dirty="0"/>
          </a:p>
        </p:txBody>
      </p:sp>
    </p:spTree>
    <p:extLst>
      <p:ext uri="{BB962C8B-B14F-4D97-AF65-F5344CB8AC3E}">
        <p14:creationId xmlns:p14="http://schemas.microsoft.com/office/powerpoint/2010/main" val="376563545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randombar(horizontal)">
                                      <p:cBhvr>
                                        <p:cTn id="7" dur="75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randombar(horizontal)">
                                      <p:cBhvr>
                                        <p:cTn id="12" dur="500"/>
                                        <p:tgtEl>
                                          <p:spTgt spid="15"/>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randombar(horizontal)">
                                      <p:cBhvr>
                                        <p:cTn id="15" dur="5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p:cTn id="20" dur="500" fill="hold"/>
                                        <p:tgtEl>
                                          <p:spTgt spid="18"/>
                                        </p:tgtEl>
                                        <p:attrNameLst>
                                          <p:attrName>ppt_w</p:attrName>
                                        </p:attrNameLst>
                                      </p:cBhvr>
                                      <p:tavLst>
                                        <p:tav tm="0">
                                          <p:val>
                                            <p:fltVal val="0"/>
                                          </p:val>
                                        </p:tav>
                                        <p:tav tm="100000">
                                          <p:val>
                                            <p:strVal val="#ppt_w"/>
                                          </p:val>
                                        </p:tav>
                                      </p:tavLst>
                                    </p:anim>
                                    <p:anim calcmode="lin" valueType="num">
                                      <p:cBhvr>
                                        <p:cTn id="21" dur="500" fill="hold"/>
                                        <p:tgtEl>
                                          <p:spTgt spid="18"/>
                                        </p:tgtEl>
                                        <p:attrNameLst>
                                          <p:attrName>ppt_h</p:attrName>
                                        </p:attrNameLst>
                                      </p:cBhvr>
                                      <p:tavLst>
                                        <p:tav tm="0">
                                          <p:val>
                                            <p:fltVal val="0"/>
                                          </p:val>
                                        </p:tav>
                                        <p:tav tm="100000">
                                          <p:val>
                                            <p:strVal val="#ppt_h"/>
                                          </p:val>
                                        </p:tav>
                                      </p:tavLst>
                                    </p:anim>
                                    <p:animEffect transition="in" filter="fade">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p:cTn id="27" dur="500" fill="hold"/>
                                        <p:tgtEl>
                                          <p:spTgt spid="19"/>
                                        </p:tgtEl>
                                        <p:attrNameLst>
                                          <p:attrName>ppt_w</p:attrName>
                                        </p:attrNameLst>
                                      </p:cBhvr>
                                      <p:tavLst>
                                        <p:tav tm="0">
                                          <p:val>
                                            <p:fltVal val="0"/>
                                          </p:val>
                                        </p:tav>
                                        <p:tav tm="100000">
                                          <p:val>
                                            <p:strVal val="#ppt_w"/>
                                          </p:val>
                                        </p:tav>
                                      </p:tavLst>
                                    </p:anim>
                                    <p:anim calcmode="lin" valueType="num">
                                      <p:cBhvr>
                                        <p:cTn id="28" dur="500" fill="hold"/>
                                        <p:tgtEl>
                                          <p:spTgt spid="19"/>
                                        </p:tgtEl>
                                        <p:attrNameLst>
                                          <p:attrName>ppt_h</p:attrName>
                                        </p:attrNameLst>
                                      </p:cBhvr>
                                      <p:tavLst>
                                        <p:tav tm="0">
                                          <p:val>
                                            <p:fltVal val="0"/>
                                          </p:val>
                                        </p:tav>
                                        <p:tav tm="100000">
                                          <p:val>
                                            <p:strVal val="#ppt_h"/>
                                          </p:val>
                                        </p:tav>
                                      </p:tavLst>
                                    </p:anim>
                                    <p:animEffect transition="in" filter="fade">
                                      <p:cBhvr>
                                        <p:cTn id="2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p:bldP spid="17" grpId="0"/>
      <p:bldP spid="18" grpId="0" animBg="1"/>
      <p:bldP spid="19"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13" name="Rectangle 12"/>
          <p:cNvSpPr/>
          <p:nvPr/>
        </p:nvSpPr>
        <p:spPr>
          <a:xfrm>
            <a:off x="0" y="5143500"/>
            <a:ext cx="9144000" cy="17144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TextBox 14"/>
          <p:cNvSpPr txBox="1"/>
          <p:nvPr/>
        </p:nvSpPr>
        <p:spPr>
          <a:xfrm>
            <a:off x="424541" y="5307916"/>
            <a:ext cx="8556173" cy="1569660"/>
          </a:xfrm>
          <a:prstGeom prst="rect">
            <a:avLst/>
          </a:prstGeom>
          <a:noFill/>
          <a:ln>
            <a:noFill/>
          </a:ln>
        </p:spPr>
        <p:txBody>
          <a:bodyPr wrap="square" rtlCol="0">
            <a:spAutoFit/>
          </a:bodyPr>
          <a:lstStyle/>
          <a:p>
            <a:r>
              <a:rPr lang="pt-BR" sz="2400" dirty="0" smtClean="0">
                <a:solidFill>
                  <a:srgbClr val="C00000"/>
                </a:solidFill>
                <a:latin typeface="+mj-lt"/>
              </a:rPr>
              <a:t>19</a:t>
            </a:r>
            <a:r>
              <a:rPr lang="pt-BR" sz="2400" dirty="0" smtClean="0">
                <a:latin typeface="+mj-lt"/>
              </a:rPr>
              <a:t>  </a:t>
            </a:r>
            <a:r>
              <a:rPr lang="pt-BR" sz="2400" dirty="0">
                <a:latin typeface="+mj-lt"/>
              </a:rPr>
              <a:t>Então, lhes falou Jesus: Em verdade, em verdade vos digo que o Filho nada pode fazer de si mesmo, senão somente aquilo que vir fazer o Pai; porque tudo o que este fizer, o Filho também semelhantemente o faz</a:t>
            </a:r>
            <a:r>
              <a:rPr lang="pt-BR" sz="2400" dirty="0" smtClean="0">
                <a:latin typeface="+mj-lt"/>
              </a:rPr>
              <a:t>.</a:t>
            </a:r>
            <a:endParaRPr lang="pt-BR" sz="2400" dirty="0">
              <a:latin typeface="+mj-lt"/>
            </a:endParaRPr>
          </a:p>
        </p:txBody>
      </p:sp>
      <p:sp>
        <p:nvSpPr>
          <p:cNvPr id="16" name="Rectangle 15"/>
          <p:cNvSpPr/>
          <p:nvPr/>
        </p:nvSpPr>
        <p:spPr>
          <a:xfrm>
            <a:off x="0" y="8169"/>
            <a:ext cx="9144000" cy="1020532"/>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400" b="1" dirty="0">
                <a:solidFill>
                  <a:schemeClr val="tx1"/>
                </a:solidFill>
                <a:latin typeface="+mj-lt"/>
              </a:rPr>
              <a:t>2 – As consequências de uma fé mistificada, </a:t>
            </a:r>
            <a:r>
              <a:rPr lang="pt-BR" sz="3400" b="1" dirty="0" smtClean="0">
                <a:solidFill>
                  <a:schemeClr val="tx1"/>
                </a:solidFill>
                <a:latin typeface="+mj-lt"/>
              </a:rPr>
              <a:t>         não </a:t>
            </a:r>
            <a:r>
              <a:rPr lang="pt-BR" sz="3400" b="1" dirty="0">
                <a:solidFill>
                  <a:schemeClr val="tx1"/>
                </a:solidFill>
                <a:latin typeface="+mj-lt"/>
              </a:rPr>
              <a:t>exclusiva em </a:t>
            </a:r>
            <a:r>
              <a:rPr lang="pt-BR" sz="3400" b="1" dirty="0" smtClean="0">
                <a:solidFill>
                  <a:schemeClr val="tx1"/>
                </a:solidFill>
                <a:latin typeface="+mj-lt"/>
              </a:rPr>
              <a:t>Jesus:</a:t>
            </a:r>
            <a:endParaRPr lang="pt-BR" sz="3400" b="1" dirty="0">
              <a:solidFill>
                <a:schemeClr val="tx1"/>
              </a:solidFill>
              <a:latin typeface="+mj-lt"/>
            </a:endParaRPr>
          </a:p>
        </p:txBody>
      </p:sp>
      <p:sp>
        <p:nvSpPr>
          <p:cNvPr id="17" name="Retângulo 1"/>
          <p:cNvSpPr/>
          <p:nvPr/>
        </p:nvSpPr>
        <p:spPr>
          <a:xfrm>
            <a:off x="372837" y="1070639"/>
            <a:ext cx="8874579" cy="584775"/>
          </a:xfrm>
          <a:prstGeom prst="rect">
            <a:avLst/>
          </a:prstGeom>
        </p:spPr>
        <p:txBody>
          <a:bodyPr wrap="square">
            <a:spAutoFit/>
          </a:bodyPr>
          <a:lstStyle/>
          <a:p>
            <a:pPr lvl="0"/>
            <a:r>
              <a:rPr lang="pt-BR" sz="3200" b="1" u="sng" dirty="0" smtClean="0"/>
              <a:t>I – Ao Filho e as obras do Pai. </a:t>
            </a:r>
          </a:p>
        </p:txBody>
      </p:sp>
    </p:spTree>
    <p:extLst>
      <p:ext uri="{BB962C8B-B14F-4D97-AF65-F5344CB8AC3E}">
        <p14:creationId xmlns:p14="http://schemas.microsoft.com/office/powerpoint/2010/main" val="416944965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randombar(horizontal)">
                                      <p:cBhvr>
                                        <p:cTn id="1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13" name="Rectangle 12"/>
          <p:cNvSpPr/>
          <p:nvPr/>
        </p:nvSpPr>
        <p:spPr>
          <a:xfrm>
            <a:off x="0" y="5143500"/>
            <a:ext cx="9144000" cy="17144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TextBox 14"/>
          <p:cNvSpPr txBox="1"/>
          <p:nvPr/>
        </p:nvSpPr>
        <p:spPr>
          <a:xfrm>
            <a:off x="424541" y="5307916"/>
            <a:ext cx="8556173" cy="1569660"/>
          </a:xfrm>
          <a:prstGeom prst="rect">
            <a:avLst/>
          </a:prstGeom>
          <a:noFill/>
          <a:ln>
            <a:noFill/>
          </a:ln>
        </p:spPr>
        <p:txBody>
          <a:bodyPr wrap="square" rtlCol="0">
            <a:spAutoFit/>
          </a:bodyPr>
          <a:lstStyle/>
          <a:p>
            <a:r>
              <a:rPr lang="pt-BR" sz="2400" dirty="0" smtClean="0">
                <a:solidFill>
                  <a:srgbClr val="C00000"/>
                </a:solidFill>
                <a:latin typeface="+mj-lt"/>
              </a:rPr>
              <a:t>19</a:t>
            </a:r>
            <a:r>
              <a:rPr lang="pt-BR" sz="2400" dirty="0" smtClean="0">
                <a:latin typeface="+mj-lt"/>
              </a:rPr>
              <a:t>  </a:t>
            </a:r>
            <a:r>
              <a:rPr lang="pt-BR" sz="2400" dirty="0">
                <a:latin typeface="+mj-lt"/>
              </a:rPr>
              <a:t>Então, lhes falou Jesus: </a:t>
            </a:r>
            <a:r>
              <a:rPr lang="pt-BR" sz="2400" b="1" u="sng" dirty="0">
                <a:solidFill>
                  <a:schemeClr val="accent1">
                    <a:lumMod val="75000"/>
                  </a:schemeClr>
                </a:solidFill>
                <a:latin typeface="+mj-lt"/>
              </a:rPr>
              <a:t>Em verdade, em verdade vos digo que</a:t>
            </a:r>
            <a:r>
              <a:rPr lang="pt-BR" sz="2400" dirty="0">
                <a:latin typeface="+mj-lt"/>
              </a:rPr>
              <a:t> o Filho nada pode fazer de si mesmo, senão somente aquilo que vir fazer o Pai; porque tudo o que este fizer, o Filho também semelhantemente o faz</a:t>
            </a:r>
            <a:r>
              <a:rPr lang="pt-BR" sz="2400" dirty="0" smtClean="0">
                <a:latin typeface="+mj-lt"/>
              </a:rPr>
              <a:t>.</a:t>
            </a:r>
            <a:endParaRPr lang="pt-BR" sz="2400" dirty="0">
              <a:latin typeface="+mj-lt"/>
            </a:endParaRPr>
          </a:p>
        </p:txBody>
      </p:sp>
      <p:sp>
        <p:nvSpPr>
          <p:cNvPr id="16" name="Rectangle 15"/>
          <p:cNvSpPr/>
          <p:nvPr/>
        </p:nvSpPr>
        <p:spPr>
          <a:xfrm>
            <a:off x="0" y="8169"/>
            <a:ext cx="9144000" cy="1020532"/>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400" b="1" dirty="0">
                <a:solidFill>
                  <a:schemeClr val="tx1"/>
                </a:solidFill>
                <a:latin typeface="+mj-lt"/>
              </a:rPr>
              <a:t>2 – As consequências de uma fé mistificada, </a:t>
            </a:r>
            <a:r>
              <a:rPr lang="pt-BR" sz="3400" b="1" dirty="0" smtClean="0">
                <a:solidFill>
                  <a:schemeClr val="tx1"/>
                </a:solidFill>
                <a:latin typeface="+mj-lt"/>
              </a:rPr>
              <a:t>         não </a:t>
            </a:r>
            <a:r>
              <a:rPr lang="pt-BR" sz="3400" b="1" dirty="0">
                <a:solidFill>
                  <a:schemeClr val="tx1"/>
                </a:solidFill>
                <a:latin typeface="+mj-lt"/>
              </a:rPr>
              <a:t>exclusiva em </a:t>
            </a:r>
            <a:r>
              <a:rPr lang="pt-BR" sz="3400" b="1" dirty="0" smtClean="0">
                <a:solidFill>
                  <a:schemeClr val="tx1"/>
                </a:solidFill>
                <a:latin typeface="+mj-lt"/>
              </a:rPr>
              <a:t>Jesus:</a:t>
            </a:r>
            <a:endParaRPr lang="pt-BR" sz="3400" b="1" dirty="0">
              <a:solidFill>
                <a:schemeClr val="tx1"/>
              </a:solidFill>
              <a:latin typeface="+mj-lt"/>
            </a:endParaRPr>
          </a:p>
        </p:txBody>
      </p:sp>
      <p:sp>
        <p:nvSpPr>
          <p:cNvPr id="17" name="Retângulo 1"/>
          <p:cNvSpPr/>
          <p:nvPr/>
        </p:nvSpPr>
        <p:spPr>
          <a:xfrm>
            <a:off x="372837" y="1070639"/>
            <a:ext cx="8874579" cy="584775"/>
          </a:xfrm>
          <a:prstGeom prst="rect">
            <a:avLst/>
          </a:prstGeom>
        </p:spPr>
        <p:txBody>
          <a:bodyPr wrap="square">
            <a:spAutoFit/>
          </a:bodyPr>
          <a:lstStyle/>
          <a:p>
            <a:pPr lvl="0"/>
            <a:r>
              <a:rPr lang="pt-BR" sz="3200" b="1" u="sng" dirty="0" smtClean="0"/>
              <a:t>I – Ao Filho e as obras do Pai. </a:t>
            </a:r>
          </a:p>
        </p:txBody>
      </p:sp>
      <p:sp>
        <p:nvSpPr>
          <p:cNvPr id="7" name="Retângulo 1"/>
          <p:cNvSpPr/>
          <p:nvPr/>
        </p:nvSpPr>
        <p:spPr>
          <a:xfrm>
            <a:off x="908959" y="1697352"/>
            <a:ext cx="8286749" cy="553998"/>
          </a:xfrm>
          <a:prstGeom prst="rect">
            <a:avLst/>
          </a:prstGeom>
        </p:spPr>
        <p:txBody>
          <a:bodyPr wrap="square">
            <a:spAutoFit/>
          </a:bodyPr>
          <a:lstStyle/>
          <a:p>
            <a:pPr marL="457200" lvl="0" indent="-457200">
              <a:buFont typeface="Arial" panose="020B0604020202020204" pitchFamily="34" charset="0"/>
              <a:buChar char="•"/>
            </a:pPr>
            <a:r>
              <a:rPr lang="pt-BR" sz="3000" b="1" dirty="0" smtClean="0">
                <a:latin typeface="+mj-lt"/>
              </a:rPr>
              <a:t>Não verá as obras de Deus (19)</a:t>
            </a:r>
          </a:p>
        </p:txBody>
      </p:sp>
    </p:spTree>
    <p:extLst>
      <p:ext uri="{BB962C8B-B14F-4D97-AF65-F5344CB8AC3E}">
        <p14:creationId xmlns:p14="http://schemas.microsoft.com/office/powerpoint/2010/main" val="141306487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13" name="Rectangle 12"/>
          <p:cNvSpPr/>
          <p:nvPr/>
        </p:nvSpPr>
        <p:spPr>
          <a:xfrm>
            <a:off x="0" y="5143500"/>
            <a:ext cx="9144000" cy="17144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TextBox 14"/>
          <p:cNvSpPr txBox="1"/>
          <p:nvPr/>
        </p:nvSpPr>
        <p:spPr>
          <a:xfrm>
            <a:off x="424541" y="5307916"/>
            <a:ext cx="8556173" cy="1569660"/>
          </a:xfrm>
          <a:prstGeom prst="rect">
            <a:avLst/>
          </a:prstGeom>
          <a:noFill/>
          <a:ln>
            <a:noFill/>
          </a:ln>
        </p:spPr>
        <p:txBody>
          <a:bodyPr wrap="square" rtlCol="0">
            <a:spAutoFit/>
          </a:bodyPr>
          <a:lstStyle/>
          <a:p>
            <a:r>
              <a:rPr lang="pt-BR" sz="2400" dirty="0" smtClean="0">
                <a:solidFill>
                  <a:srgbClr val="C00000"/>
                </a:solidFill>
                <a:latin typeface="+mj-lt"/>
              </a:rPr>
              <a:t>19</a:t>
            </a:r>
            <a:r>
              <a:rPr lang="pt-BR" sz="2400" dirty="0" smtClean="0">
                <a:latin typeface="+mj-lt"/>
              </a:rPr>
              <a:t>  </a:t>
            </a:r>
            <a:r>
              <a:rPr lang="pt-BR" sz="2400" dirty="0">
                <a:latin typeface="+mj-lt"/>
              </a:rPr>
              <a:t>Então, lhes falou Jesus: </a:t>
            </a:r>
            <a:r>
              <a:rPr lang="pt-BR" sz="2400" b="1" u="sng" dirty="0">
                <a:solidFill>
                  <a:schemeClr val="accent1">
                    <a:lumMod val="75000"/>
                  </a:schemeClr>
                </a:solidFill>
                <a:latin typeface="+mj-lt"/>
              </a:rPr>
              <a:t>Em verdade, em verdade vos digo que</a:t>
            </a:r>
            <a:r>
              <a:rPr lang="pt-BR" sz="2400" dirty="0">
                <a:latin typeface="+mj-lt"/>
              </a:rPr>
              <a:t> o Filho </a:t>
            </a:r>
            <a:r>
              <a:rPr lang="pt-BR" sz="2400" b="1" u="sng" dirty="0">
                <a:solidFill>
                  <a:srgbClr val="C00000"/>
                </a:solidFill>
                <a:latin typeface="+mj-lt"/>
              </a:rPr>
              <a:t>nada pode fazer de si mesmo</a:t>
            </a:r>
            <a:r>
              <a:rPr lang="pt-BR" sz="2400" dirty="0">
                <a:latin typeface="+mj-lt"/>
              </a:rPr>
              <a:t>, senão somente aquilo que vir fazer o Pai; porque tudo o que este fizer, o Filho também semelhantemente o faz</a:t>
            </a:r>
            <a:r>
              <a:rPr lang="pt-BR" sz="2400" dirty="0" smtClean="0">
                <a:latin typeface="+mj-lt"/>
              </a:rPr>
              <a:t>.</a:t>
            </a:r>
            <a:endParaRPr lang="pt-BR" sz="2400" dirty="0">
              <a:latin typeface="+mj-lt"/>
            </a:endParaRPr>
          </a:p>
        </p:txBody>
      </p:sp>
      <p:sp>
        <p:nvSpPr>
          <p:cNvPr id="16" name="Rectangle 15"/>
          <p:cNvSpPr/>
          <p:nvPr/>
        </p:nvSpPr>
        <p:spPr>
          <a:xfrm>
            <a:off x="0" y="8169"/>
            <a:ext cx="9144000" cy="1020532"/>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400" b="1" dirty="0">
                <a:solidFill>
                  <a:schemeClr val="tx1"/>
                </a:solidFill>
                <a:latin typeface="+mj-lt"/>
              </a:rPr>
              <a:t>2 – As consequências de uma fé mistificada, </a:t>
            </a:r>
            <a:r>
              <a:rPr lang="pt-BR" sz="3400" b="1" dirty="0" smtClean="0">
                <a:solidFill>
                  <a:schemeClr val="tx1"/>
                </a:solidFill>
                <a:latin typeface="+mj-lt"/>
              </a:rPr>
              <a:t>         não </a:t>
            </a:r>
            <a:r>
              <a:rPr lang="pt-BR" sz="3400" b="1" dirty="0">
                <a:solidFill>
                  <a:schemeClr val="tx1"/>
                </a:solidFill>
                <a:latin typeface="+mj-lt"/>
              </a:rPr>
              <a:t>exclusiva em </a:t>
            </a:r>
            <a:r>
              <a:rPr lang="pt-BR" sz="3400" b="1" dirty="0" smtClean="0">
                <a:solidFill>
                  <a:schemeClr val="tx1"/>
                </a:solidFill>
                <a:latin typeface="+mj-lt"/>
              </a:rPr>
              <a:t>Jesus:</a:t>
            </a:r>
            <a:endParaRPr lang="pt-BR" sz="3400" b="1" dirty="0">
              <a:solidFill>
                <a:schemeClr val="tx1"/>
              </a:solidFill>
              <a:latin typeface="+mj-lt"/>
            </a:endParaRPr>
          </a:p>
        </p:txBody>
      </p:sp>
      <p:sp>
        <p:nvSpPr>
          <p:cNvPr id="17" name="Retângulo 1"/>
          <p:cNvSpPr/>
          <p:nvPr/>
        </p:nvSpPr>
        <p:spPr>
          <a:xfrm>
            <a:off x="372837" y="1070639"/>
            <a:ext cx="8874579" cy="584775"/>
          </a:xfrm>
          <a:prstGeom prst="rect">
            <a:avLst/>
          </a:prstGeom>
        </p:spPr>
        <p:txBody>
          <a:bodyPr wrap="square">
            <a:spAutoFit/>
          </a:bodyPr>
          <a:lstStyle/>
          <a:p>
            <a:pPr lvl="0"/>
            <a:r>
              <a:rPr lang="pt-BR" sz="3200" b="1" u="sng" dirty="0" smtClean="0"/>
              <a:t>I – Ao Filho e as obras do Pai. </a:t>
            </a:r>
          </a:p>
        </p:txBody>
      </p:sp>
      <p:sp>
        <p:nvSpPr>
          <p:cNvPr id="7" name="Retângulo 1"/>
          <p:cNvSpPr/>
          <p:nvPr/>
        </p:nvSpPr>
        <p:spPr>
          <a:xfrm>
            <a:off x="908959" y="1697352"/>
            <a:ext cx="8286749" cy="553998"/>
          </a:xfrm>
          <a:prstGeom prst="rect">
            <a:avLst/>
          </a:prstGeom>
        </p:spPr>
        <p:txBody>
          <a:bodyPr wrap="square">
            <a:spAutoFit/>
          </a:bodyPr>
          <a:lstStyle/>
          <a:p>
            <a:pPr marL="457200" lvl="0" indent="-457200">
              <a:buFont typeface="Arial" panose="020B0604020202020204" pitchFamily="34" charset="0"/>
              <a:buChar char="•"/>
            </a:pPr>
            <a:r>
              <a:rPr lang="pt-BR" sz="3000" b="1" dirty="0" smtClean="0">
                <a:latin typeface="+mj-lt"/>
              </a:rPr>
              <a:t>Não verá as obras de Deus (19)</a:t>
            </a:r>
          </a:p>
        </p:txBody>
      </p:sp>
      <p:sp>
        <p:nvSpPr>
          <p:cNvPr id="8" name="TextBox 7"/>
          <p:cNvSpPr txBox="1"/>
          <p:nvPr/>
        </p:nvSpPr>
        <p:spPr>
          <a:xfrm>
            <a:off x="3380014" y="3602593"/>
            <a:ext cx="4686300" cy="630942"/>
          </a:xfrm>
          <a:prstGeom prst="rect">
            <a:avLst/>
          </a:prstGeom>
          <a:solidFill>
            <a:srgbClr val="FFC000"/>
          </a:solidFill>
        </p:spPr>
        <p:txBody>
          <a:bodyPr wrap="square" rtlCol="0">
            <a:spAutoFit/>
          </a:bodyPr>
          <a:lstStyle/>
          <a:p>
            <a:r>
              <a:rPr lang="pt-BR" sz="3500" dirty="0" smtClean="0"/>
              <a:t>nada compete fazer...</a:t>
            </a:r>
            <a:endParaRPr lang="pt-BR" sz="3500" dirty="0"/>
          </a:p>
        </p:txBody>
      </p:sp>
      <p:cxnSp>
        <p:nvCxnSpPr>
          <p:cNvPr id="9" name="Straight Connector 8"/>
          <p:cNvCxnSpPr/>
          <p:nvPr/>
        </p:nvCxnSpPr>
        <p:spPr>
          <a:xfrm flipH="1">
            <a:off x="2400300" y="4233535"/>
            <a:ext cx="2277836" cy="154677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1994025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13" name="Rectangle 12"/>
          <p:cNvSpPr/>
          <p:nvPr/>
        </p:nvSpPr>
        <p:spPr>
          <a:xfrm>
            <a:off x="0" y="5143500"/>
            <a:ext cx="9144000" cy="17144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TextBox 14"/>
          <p:cNvSpPr txBox="1"/>
          <p:nvPr/>
        </p:nvSpPr>
        <p:spPr>
          <a:xfrm>
            <a:off x="424541" y="5307916"/>
            <a:ext cx="8556173" cy="1569660"/>
          </a:xfrm>
          <a:prstGeom prst="rect">
            <a:avLst/>
          </a:prstGeom>
          <a:noFill/>
          <a:ln>
            <a:noFill/>
          </a:ln>
        </p:spPr>
        <p:txBody>
          <a:bodyPr wrap="square" rtlCol="0">
            <a:spAutoFit/>
          </a:bodyPr>
          <a:lstStyle/>
          <a:p>
            <a:r>
              <a:rPr lang="pt-BR" sz="2400" dirty="0" smtClean="0">
                <a:solidFill>
                  <a:srgbClr val="C00000"/>
                </a:solidFill>
                <a:latin typeface="+mj-lt"/>
              </a:rPr>
              <a:t>19</a:t>
            </a:r>
            <a:r>
              <a:rPr lang="pt-BR" sz="2400" dirty="0" smtClean="0">
                <a:latin typeface="+mj-lt"/>
              </a:rPr>
              <a:t>  </a:t>
            </a:r>
            <a:r>
              <a:rPr lang="pt-BR" sz="2400" dirty="0">
                <a:latin typeface="+mj-lt"/>
              </a:rPr>
              <a:t>Então, lhes falou Jesus: </a:t>
            </a:r>
            <a:r>
              <a:rPr lang="pt-BR" sz="2400" b="1" u="sng" dirty="0">
                <a:solidFill>
                  <a:schemeClr val="accent1">
                    <a:lumMod val="75000"/>
                  </a:schemeClr>
                </a:solidFill>
                <a:latin typeface="+mj-lt"/>
              </a:rPr>
              <a:t>Em verdade, em verdade vos digo que</a:t>
            </a:r>
            <a:r>
              <a:rPr lang="pt-BR" sz="2400" dirty="0">
                <a:latin typeface="+mj-lt"/>
              </a:rPr>
              <a:t> o Filho nada pode fazer de si mesmo, </a:t>
            </a:r>
            <a:r>
              <a:rPr lang="pt-BR" sz="2400" b="1" u="sng" dirty="0">
                <a:solidFill>
                  <a:srgbClr val="C00000"/>
                </a:solidFill>
                <a:latin typeface="+mj-lt"/>
              </a:rPr>
              <a:t>senão somente aquilo que vir fazer o Pai</a:t>
            </a:r>
            <a:r>
              <a:rPr lang="pt-BR" sz="2400" dirty="0">
                <a:latin typeface="+mj-lt"/>
              </a:rPr>
              <a:t>; porque tudo o que este fizer, o Filho também semelhantemente o faz</a:t>
            </a:r>
            <a:r>
              <a:rPr lang="pt-BR" sz="2400" dirty="0" smtClean="0">
                <a:latin typeface="+mj-lt"/>
              </a:rPr>
              <a:t>.</a:t>
            </a:r>
            <a:endParaRPr lang="pt-BR" sz="2400" dirty="0">
              <a:latin typeface="+mj-lt"/>
            </a:endParaRPr>
          </a:p>
        </p:txBody>
      </p:sp>
      <p:sp>
        <p:nvSpPr>
          <p:cNvPr id="16" name="Rectangle 15"/>
          <p:cNvSpPr/>
          <p:nvPr/>
        </p:nvSpPr>
        <p:spPr>
          <a:xfrm>
            <a:off x="0" y="8169"/>
            <a:ext cx="9144000" cy="1020532"/>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400" b="1" dirty="0">
                <a:solidFill>
                  <a:schemeClr val="tx1"/>
                </a:solidFill>
                <a:latin typeface="+mj-lt"/>
              </a:rPr>
              <a:t>2 – As consequências de uma fé mistificada, </a:t>
            </a:r>
            <a:r>
              <a:rPr lang="pt-BR" sz="3400" b="1" dirty="0" smtClean="0">
                <a:solidFill>
                  <a:schemeClr val="tx1"/>
                </a:solidFill>
                <a:latin typeface="+mj-lt"/>
              </a:rPr>
              <a:t>         não </a:t>
            </a:r>
            <a:r>
              <a:rPr lang="pt-BR" sz="3400" b="1" dirty="0">
                <a:solidFill>
                  <a:schemeClr val="tx1"/>
                </a:solidFill>
                <a:latin typeface="+mj-lt"/>
              </a:rPr>
              <a:t>exclusiva em </a:t>
            </a:r>
            <a:r>
              <a:rPr lang="pt-BR" sz="3400" b="1" dirty="0" smtClean="0">
                <a:solidFill>
                  <a:schemeClr val="tx1"/>
                </a:solidFill>
                <a:latin typeface="+mj-lt"/>
              </a:rPr>
              <a:t>Jesus:</a:t>
            </a:r>
            <a:endParaRPr lang="pt-BR" sz="3400" b="1" dirty="0">
              <a:solidFill>
                <a:schemeClr val="tx1"/>
              </a:solidFill>
              <a:latin typeface="+mj-lt"/>
            </a:endParaRPr>
          </a:p>
        </p:txBody>
      </p:sp>
      <p:sp>
        <p:nvSpPr>
          <p:cNvPr id="17" name="Retângulo 1"/>
          <p:cNvSpPr/>
          <p:nvPr/>
        </p:nvSpPr>
        <p:spPr>
          <a:xfrm>
            <a:off x="372837" y="1070639"/>
            <a:ext cx="8874579" cy="584775"/>
          </a:xfrm>
          <a:prstGeom prst="rect">
            <a:avLst/>
          </a:prstGeom>
        </p:spPr>
        <p:txBody>
          <a:bodyPr wrap="square">
            <a:spAutoFit/>
          </a:bodyPr>
          <a:lstStyle/>
          <a:p>
            <a:pPr lvl="0"/>
            <a:r>
              <a:rPr lang="pt-BR" sz="3200" b="1" u="sng" dirty="0" smtClean="0"/>
              <a:t>I – Ao Filho e as obras do Pai. </a:t>
            </a:r>
          </a:p>
        </p:txBody>
      </p:sp>
      <p:sp>
        <p:nvSpPr>
          <p:cNvPr id="7" name="Retângulo 1"/>
          <p:cNvSpPr/>
          <p:nvPr/>
        </p:nvSpPr>
        <p:spPr>
          <a:xfrm>
            <a:off x="908959" y="1697352"/>
            <a:ext cx="8286749" cy="553998"/>
          </a:xfrm>
          <a:prstGeom prst="rect">
            <a:avLst/>
          </a:prstGeom>
        </p:spPr>
        <p:txBody>
          <a:bodyPr wrap="square">
            <a:spAutoFit/>
          </a:bodyPr>
          <a:lstStyle/>
          <a:p>
            <a:pPr marL="457200" lvl="0" indent="-457200">
              <a:buFont typeface="Arial" panose="020B0604020202020204" pitchFamily="34" charset="0"/>
              <a:buChar char="•"/>
            </a:pPr>
            <a:r>
              <a:rPr lang="pt-BR" sz="3000" b="1" dirty="0" smtClean="0">
                <a:latin typeface="+mj-lt"/>
              </a:rPr>
              <a:t>Não verá as obras de Deus (19)</a:t>
            </a:r>
          </a:p>
        </p:txBody>
      </p:sp>
      <p:sp>
        <p:nvSpPr>
          <p:cNvPr id="8" name="TextBox 7"/>
          <p:cNvSpPr txBox="1"/>
          <p:nvPr/>
        </p:nvSpPr>
        <p:spPr>
          <a:xfrm>
            <a:off x="3380014" y="3643414"/>
            <a:ext cx="4686300" cy="630942"/>
          </a:xfrm>
          <a:prstGeom prst="rect">
            <a:avLst/>
          </a:prstGeom>
          <a:solidFill>
            <a:srgbClr val="FFC000"/>
          </a:solidFill>
        </p:spPr>
        <p:txBody>
          <a:bodyPr wrap="square" rtlCol="0">
            <a:spAutoFit/>
          </a:bodyPr>
          <a:lstStyle/>
          <a:p>
            <a:r>
              <a:rPr lang="pt-BR" sz="3500" dirty="0" smtClean="0"/>
              <a:t>o Pai faz através dele...</a:t>
            </a:r>
            <a:endParaRPr lang="pt-BR" sz="3500" dirty="0"/>
          </a:p>
        </p:txBody>
      </p:sp>
      <p:cxnSp>
        <p:nvCxnSpPr>
          <p:cNvPr id="9" name="Straight Connector 8"/>
          <p:cNvCxnSpPr/>
          <p:nvPr/>
        </p:nvCxnSpPr>
        <p:spPr>
          <a:xfrm>
            <a:off x="4678136" y="4274356"/>
            <a:ext cx="2351314" cy="155494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797715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13" name="Rectangle 12"/>
          <p:cNvSpPr/>
          <p:nvPr/>
        </p:nvSpPr>
        <p:spPr>
          <a:xfrm>
            <a:off x="0" y="5143500"/>
            <a:ext cx="9144000" cy="17144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TextBox 14"/>
          <p:cNvSpPr txBox="1"/>
          <p:nvPr/>
        </p:nvSpPr>
        <p:spPr>
          <a:xfrm>
            <a:off x="424541" y="5307916"/>
            <a:ext cx="8556173" cy="1569660"/>
          </a:xfrm>
          <a:prstGeom prst="rect">
            <a:avLst/>
          </a:prstGeom>
          <a:noFill/>
          <a:ln>
            <a:noFill/>
          </a:ln>
        </p:spPr>
        <p:txBody>
          <a:bodyPr wrap="square" rtlCol="0">
            <a:spAutoFit/>
          </a:bodyPr>
          <a:lstStyle/>
          <a:p>
            <a:r>
              <a:rPr lang="pt-BR" sz="2400" dirty="0" smtClean="0">
                <a:solidFill>
                  <a:srgbClr val="C00000"/>
                </a:solidFill>
                <a:latin typeface="+mj-lt"/>
              </a:rPr>
              <a:t>19</a:t>
            </a:r>
            <a:r>
              <a:rPr lang="pt-BR" sz="2400" dirty="0" smtClean="0">
                <a:latin typeface="+mj-lt"/>
              </a:rPr>
              <a:t>  </a:t>
            </a:r>
            <a:r>
              <a:rPr lang="pt-BR" sz="2400" dirty="0">
                <a:latin typeface="+mj-lt"/>
              </a:rPr>
              <a:t>Então, lhes falou Jesus: </a:t>
            </a:r>
            <a:r>
              <a:rPr lang="pt-BR" sz="2400" b="1" u="sng" dirty="0">
                <a:solidFill>
                  <a:schemeClr val="accent1">
                    <a:lumMod val="75000"/>
                  </a:schemeClr>
                </a:solidFill>
                <a:latin typeface="+mj-lt"/>
              </a:rPr>
              <a:t>Em verdade, em verdade vos digo que</a:t>
            </a:r>
            <a:r>
              <a:rPr lang="pt-BR" sz="2400" dirty="0">
                <a:latin typeface="+mj-lt"/>
              </a:rPr>
              <a:t> o Filho nada pode fazer de si mesmo, senão somente aquilo que vir fazer o Pai; </a:t>
            </a:r>
            <a:r>
              <a:rPr lang="pt-BR" sz="2400" b="1" u="sng" dirty="0">
                <a:solidFill>
                  <a:srgbClr val="C00000"/>
                </a:solidFill>
                <a:latin typeface="+mj-lt"/>
              </a:rPr>
              <a:t>porque tudo o que este fizer, o Filho também semelhantemente o faz</a:t>
            </a:r>
            <a:r>
              <a:rPr lang="pt-BR" sz="2400" dirty="0" smtClean="0">
                <a:latin typeface="+mj-lt"/>
              </a:rPr>
              <a:t>.</a:t>
            </a:r>
            <a:endParaRPr lang="pt-BR" sz="2400" dirty="0">
              <a:latin typeface="+mj-lt"/>
            </a:endParaRPr>
          </a:p>
        </p:txBody>
      </p:sp>
      <p:sp>
        <p:nvSpPr>
          <p:cNvPr id="16" name="Rectangle 15"/>
          <p:cNvSpPr/>
          <p:nvPr/>
        </p:nvSpPr>
        <p:spPr>
          <a:xfrm>
            <a:off x="0" y="8169"/>
            <a:ext cx="9144000" cy="1020532"/>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400" b="1" dirty="0">
                <a:solidFill>
                  <a:schemeClr val="tx1"/>
                </a:solidFill>
                <a:latin typeface="+mj-lt"/>
              </a:rPr>
              <a:t>2 – As consequências de uma fé mistificada, </a:t>
            </a:r>
            <a:r>
              <a:rPr lang="pt-BR" sz="3400" b="1" dirty="0" smtClean="0">
                <a:solidFill>
                  <a:schemeClr val="tx1"/>
                </a:solidFill>
                <a:latin typeface="+mj-lt"/>
              </a:rPr>
              <a:t>         não </a:t>
            </a:r>
            <a:r>
              <a:rPr lang="pt-BR" sz="3400" b="1" dirty="0">
                <a:solidFill>
                  <a:schemeClr val="tx1"/>
                </a:solidFill>
                <a:latin typeface="+mj-lt"/>
              </a:rPr>
              <a:t>exclusiva em </a:t>
            </a:r>
            <a:r>
              <a:rPr lang="pt-BR" sz="3400" b="1" dirty="0" smtClean="0">
                <a:solidFill>
                  <a:schemeClr val="tx1"/>
                </a:solidFill>
                <a:latin typeface="+mj-lt"/>
              </a:rPr>
              <a:t>Jesus:</a:t>
            </a:r>
            <a:endParaRPr lang="pt-BR" sz="3400" b="1" dirty="0">
              <a:solidFill>
                <a:schemeClr val="tx1"/>
              </a:solidFill>
              <a:latin typeface="+mj-lt"/>
            </a:endParaRPr>
          </a:p>
        </p:txBody>
      </p:sp>
      <p:sp>
        <p:nvSpPr>
          <p:cNvPr id="17" name="Retângulo 1"/>
          <p:cNvSpPr/>
          <p:nvPr/>
        </p:nvSpPr>
        <p:spPr>
          <a:xfrm>
            <a:off x="372837" y="1070639"/>
            <a:ext cx="8874579" cy="584775"/>
          </a:xfrm>
          <a:prstGeom prst="rect">
            <a:avLst/>
          </a:prstGeom>
        </p:spPr>
        <p:txBody>
          <a:bodyPr wrap="square">
            <a:spAutoFit/>
          </a:bodyPr>
          <a:lstStyle/>
          <a:p>
            <a:pPr lvl="0"/>
            <a:r>
              <a:rPr lang="pt-BR" sz="3200" b="1" u="sng" dirty="0" smtClean="0"/>
              <a:t>I – Ao Filho e as obras do Pai. </a:t>
            </a:r>
          </a:p>
        </p:txBody>
      </p:sp>
      <p:sp>
        <p:nvSpPr>
          <p:cNvPr id="7" name="Retângulo 1"/>
          <p:cNvSpPr/>
          <p:nvPr/>
        </p:nvSpPr>
        <p:spPr>
          <a:xfrm>
            <a:off x="908959" y="1697352"/>
            <a:ext cx="8286749" cy="553998"/>
          </a:xfrm>
          <a:prstGeom prst="rect">
            <a:avLst/>
          </a:prstGeom>
        </p:spPr>
        <p:txBody>
          <a:bodyPr wrap="square">
            <a:spAutoFit/>
          </a:bodyPr>
          <a:lstStyle/>
          <a:p>
            <a:pPr marL="457200" lvl="0" indent="-457200">
              <a:buFont typeface="Arial" panose="020B0604020202020204" pitchFamily="34" charset="0"/>
              <a:buChar char="•"/>
            </a:pPr>
            <a:r>
              <a:rPr lang="pt-BR" sz="3000" b="1" dirty="0" smtClean="0">
                <a:latin typeface="+mj-lt"/>
              </a:rPr>
              <a:t>Não verá as obras de Deus (19)</a:t>
            </a:r>
          </a:p>
        </p:txBody>
      </p:sp>
      <p:sp>
        <p:nvSpPr>
          <p:cNvPr id="8" name="TextBox 7"/>
          <p:cNvSpPr txBox="1"/>
          <p:nvPr/>
        </p:nvSpPr>
        <p:spPr>
          <a:xfrm>
            <a:off x="881743" y="3700563"/>
            <a:ext cx="7813222" cy="630942"/>
          </a:xfrm>
          <a:prstGeom prst="rect">
            <a:avLst/>
          </a:prstGeom>
          <a:solidFill>
            <a:srgbClr val="FFC000"/>
          </a:solidFill>
        </p:spPr>
        <p:txBody>
          <a:bodyPr wrap="square" rtlCol="0">
            <a:spAutoFit/>
          </a:bodyPr>
          <a:lstStyle/>
          <a:p>
            <a:r>
              <a:rPr lang="pt-BR" sz="3500" dirty="0" smtClean="0"/>
              <a:t>as obras de Deus são conhecidas em Jesus</a:t>
            </a:r>
            <a:endParaRPr lang="pt-BR" sz="3500" dirty="0"/>
          </a:p>
        </p:txBody>
      </p:sp>
      <p:cxnSp>
        <p:nvCxnSpPr>
          <p:cNvPr id="9" name="Straight Connector 8"/>
          <p:cNvCxnSpPr/>
          <p:nvPr/>
        </p:nvCxnSpPr>
        <p:spPr>
          <a:xfrm flipH="1">
            <a:off x="4073979" y="4282520"/>
            <a:ext cx="604157" cy="188151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409434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13" name="Rectangle 12"/>
          <p:cNvSpPr/>
          <p:nvPr/>
        </p:nvSpPr>
        <p:spPr>
          <a:xfrm>
            <a:off x="0" y="5143500"/>
            <a:ext cx="9144000" cy="17144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TextBox 14"/>
          <p:cNvSpPr txBox="1"/>
          <p:nvPr/>
        </p:nvSpPr>
        <p:spPr>
          <a:xfrm>
            <a:off x="424541" y="5307916"/>
            <a:ext cx="8556173" cy="1569660"/>
          </a:xfrm>
          <a:prstGeom prst="rect">
            <a:avLst/>
          </a:prstGeom>
          <a:noFill/>
          <a:ln>
            <a:noFill/>
          </a:ln>
        </p:spPr>
        <p:txBody>
          <a:bodyPr wrap="square" rtlCol="0">
            <a:spAutoFit/>
          </a:bodyPr>
          <a:lstStyle/>
          <a:p>
            <a:r>
              <a:rPr lang="pt-BR" sz="2400" dirty="0" smtClean="0">
                <a:solidFill>
                  <a:srgbClr val="C00000"/>
                </a:solidFill>
                <a:latin typeface="+mj-lt"/>
              </a:rPr>
              <a:t>19</a:t>
            </a:r>
            <a:r>
              <a:rPr lang="pt-BR" sz="2400" dirty="0" smtClean="0">
                <a:latin typeface="+mj-lt"/>
              </a:rPr>
              <a:t>  </a:t>
            </a:r>
            <a:r>
              <a:rPr lang="pt-BR" sz="2400" dirty="0">
                <a:latin typeface="+mj-lt"/>
              </a:rPr>
              <a:t>Então, lhes falou Jesus: </a:t>
            </a:r>
            <a:r>
              <a:rPr lang="pt-BR" sz="2400" b="1" u="sng" dirty="0">
                <a:solidFill>
                  <a:schemeClr val="accent1">
                    <a:lumMod val="75000"/>
                  </a:schemeClr>
                </a:solidFill>
                <a:latin typeface="+mj-lt"/>
              </a:rPr>
              <a:t>Em verdade, em verdade vos digo que</a:t>
            </a:r>
            <a:r>
              <a:rPr lang="pt-BR" sz="2400" dirty="0">
                <a:latin typeface="+mj-lt"/>
              </a:rPr>
              <a:t> o Filho nada pode fazer de si mesmo, senão somente aquilo que vir fazer o Pai; </a:t>
            </a:r>
            <a:r>
              <a:rPr lang="pt-BR" sz="2400" b="1" u="sng" dirty="0">
                <a:solidFill>
                  <a:srgbClr val="C00000"/>
                </a:solidFill>
                <a:latin typeface="+mj-lt"/>
              </a:rPr>
              <a:t>porque tudo o que este fizer, o Filho também semelhantemente o faz</a:t>
            </a:r>
            <a:r>
              <a:rPr lang="pt-BR" sz="2400" dirty="0" smtClean="0">
                <a:latin typeface="+mj-lt"/>
              </a:rPr>
              <a:t>.</a:t>
            </a:r>
            <a:endParaRPr lang="pt-BR" sz="2400" dirty="0">
              <a:latin typeface="+mj-lt"/>
            </a:endParaRPr>
          </a:p>
        </p:txBody>
      </p:sp>
      <p:sp>
        <p:nvSpPr>
          <p:cNvPr id="16" name="Rectangle 15"/>
          <p:cNvSpPr/>
          <p:nvPr/>
        </p:nvSpPr>
        <p:spPr>
          <a:xfrm>
            <a:off x="0" y="8169"/>
            <a:ext cx="9144000" cy="1020532"/>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400" b="1" dirty="0">
                <a:solidFill>
                  <a:schemeClr val="tx1"/>
                </a:solidFill>
                <a:latin typeface="+mj-lt"/>
              </a:rPr>
              <a:t>2 – As consequências de uma fé mistificada, </a:t>
            </a:r>
            <a:r>
              <a:rPr lang="pt-BR" sz="3400" b="1" dirty="0" smtClean="0">
                <a:solidFill>
                  <a:schemeClr val="tx1"/>
                </a:solidFill>
                <a:latin typeface="+mj-lt"/>
              </a:rPr>
              <a:t>         não </a:t>
            </a:r>
            <a:r>
              <a:rPr lang="pt-BR" sz="3400" b="1" dirty="0">
                <a:solidFill>
                  <a:schemeClr val="tx1"/>
                </a:solidFill>
                <a:latin typeface="+mj-lt"/>
              </a:rPr>
              <a:t>exclusiva em </a:t>
            </a:r>
            <a:r>
              <a:rPr lang="pt-BR" sz="3400" b="1" dirty="0" smtClean="0">
                <a:solidFill>
                  <a:schemeClr val="tx1"/>
                </a:solidFill>
                <a:latin typeface="+mj-lt"/>
              </a:rPr>
              <a:t>Jesus:</a:t>
            </a:r>
            <a:endParaRPr lang="pt-BR" sz="3400" b="1" dirty="0">
              <a:solidFill>
                <a:schemeClr val="tx1"/>
              </a:solidFill>
              <a:latin typeface="+mj-lt"/>
            </a:endParaRPr>
          </a:p>
        </p:txBody>
      </p:sp>
      <p:sp>
        <p:nvSpPr>
          <p:cNvPr id="17" name="Retângulo 1"/>
          <p:cNvSpPr/>
          <p:nvPr/>
        </p:nvSpPr>
        <p:spPr>
          <a:xfrm>
            <a:off x="372837" y="1070639"/>
            <a:ext cx="8874579" cy="584775"/>
          </a:xfrm>
          <a:prstGeom prst="rect">
            <a:avLst/>
          </a:prstGeom>
        </p:spPr>
        <p:txBody>
          <a:bodyPr wrap="square">
            <a:spAutoFit/>
          </a:bodyPr>
          <a:lstStyle/>
          <a:p>
            <a:pPr lvl="0"/>
            <a:r>
              <a:rPr lang="pt-BR" sz="3200" b="1" u="sng" dirty="0" smtClean="0"/>
              <a:t>I – Ao Filho e as obras do Pai. </a:t>
            </a:r>
          </a:p>
        </p:txBody>
      </p:sp>
      <p:sp>
        <p:nvSpPr>
          <p:cNvPr id="7" name="Retângulo 1"/>
          <p:cNvSpPr/>
          <p:nvPr/>
        </p:nvSpPr>
        <p:spPr>
          <a:xfrm>
            <a:off x="908959" y="1697352"/>
            <a:ext cx="8286749" cy="553998"/>
          </a:xfrm>
          <a:prstGeom prst="rect">
            <a:avLst/>
          </a:prstGeom>
        </p:spPr>
        <p:txBody>
          <a:bodyPr wrap="square">
            <a:spAutoFit/>
          </a:bodyPr>
          <a:lstStyle/>
          <a:p>
            <a:pPr marL="457200" lvl="0" indent="-457200">
              <a:buFont typeface="Arial" panose="020B0604020202020204" pitchFamily="34" charset="0"/>
              <a:buChar char="•"/>
            </a:pPr>
            <a:r>
              <a:rPr lang="pt-BR" sz="3000" b="1" dirty="0" smtClean="0">
                <a:latin typeface="+mj-lt"/>
              </a:rPr>
              <a:t>Não verá as obras de Deus (19)</a:t>
            </a:r>
          </a:p>
        </p:txBody>
      </p:sp>
      <p:sp>
        <p:nvSpPr>
          <p:cNvPr id="8" name="TextBox 7"/>
          <p:cNvSpPr txBox="1"/>
          <p:nvPr/>
        </p:nvSpPr>
        <p:spPr>
          <a:xfrm>
            <a:off x="881743" y="3700563"/>
            <a:ext cx="7813222" cy="630942"/>
          </a:xfrm>
          <a:prstGeom prst="rect">
            <a:avLst/>
          </a:prstGeom>
          <a:solidFill>
            <a:srgbClr val="FFC000"/>
          </a:solidFill>
        </p:spPr>
        <p:txBody>
          <a:bodyPr wrap="square" rtlCol="0">
            <a:spAutoFit/>
          </a:bodyPr>
          <a:lstStyle/>
          <a:p>
            <a:r>
              <a:rPr lang="pt-BR" sz="3500" dirty="0" smtClean="0"/>
              <a:t>as obras de Deus são conhecidas em Jesus</a:t>
            </a:r>
            <a:endParaRPr lang="pt-BR" sz="3500" dirty="0"/>
          </a:p>
        </p:txBody>
      </p:sp>
      <p:cxnSp>
        <p:nvCxnSpPr>
          <p:cNvPr id="9" name="Straight Connector 8"/>
          <p:cNvCxnSpPr/>
          <p:nvPr/>
        </p:nvCxnSpPr>
        <p:spPr>
          <a:xfrm flipH="1">
            <a:off x="4073979" y="4282520"/>
            <a:ext cx="604157" cy="188151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0" y="1010286"/>
            <a:ext cx="9151951" cy="4113638"/>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500" dirty="0" smtClean="0"/>
              <a:t>“O problema do cristianismo moderno              não está em negar a divindade de Jesus,           mas em acreditar que Ele está a serviço             dos homens”</a:t>
            </a:r>
            <a:endParaRPr lang="pt-BR" sz="3500" dirty="0"/>
          </a:p>
        </p:txBody>
      </p:sp>
    </p:spTree>
    <p:extLst>
      <p:ext uri="{BB962C8B-B14F-4D97-AF65-F5344CB8AC3E}">
        <p14:creationId xmlns:p14="http://schemas.microsoft.com/office/powerpoint/2010/main" val="88979930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16" name="Rectangle 15"/>
          <p:cNvSpPr/>
          <p:nvPr/>
        </p:nvSpPr>
        <p:spPr>
          <a:xfrm>
            <a:off x="0" y="8169"/>
            <a:ext cx="9144000" cy="1020532"/>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400" b="1" dirty="0">
                <a:solidFill>
                  <a:schemeClr val="tx1"/>
                </a:solidFill>
                <a:latin typeface="+mj-lt"/>
              </a:rPr>
              <a:t>2 – As consequências de uma fé mistificada, </a:t>
            </a:r>
            <a:r>
              <a:rPr lang="pt-BR" sz="3400" b="1" dirty="0" smtClean="0">
                <a:solidFill>
                  <a:schemeClr val="tx1"/>
                </a:solidFill>
                <a:latin typeface="+mj-lt"/>
              </a:rPr>
              <a:t>         não </a:t>
            </a:r>
            <a:r>
              <a:rPr lang="pt-BR" sz="3400" b="1" dirty="0">
                <a:solidFill>
                  <a:schemeClr val="tx1"/>
                </a:solidFill>
                <a:latin typeface="+mj-lt"/>
              </a:rPr>
              <a:t>exclusiva em </a:t>
            </a:r>
            <a:r>
              <a:rPr lang="pt-BR" sz="3400" b="1" dirty="0" smtClean="0">
                <a:solidFill>
                  <a:schemeClr val="tx1"/>
                </a:solidFill>
                <a:latin typeface="+mj-lt"/>
              </a:rPr>
              <a:t>Jesus:</a:t>
            </a:r>
            <a:endParaRPr lang="pt-BR" sz="3400" b="1" dirty="0">
              <a:solidFill>
                <a:schemeClr val="tx1"/>
              </a:solidFill>
              <a:latin typeface="+mj-lt"/>
            </a:endParaRPr>
          </a:p>
        </p:txBody>
      </p:sp>
      <p:sp>
        <p:nvSpPr>
          <p:cNvPr id="17" name="Retângulo 1"/>
          <p:cNvSpPr/>
          <p:nvPr/>
        </p:nvSpPr>
        <p:spPr>
          <a:xfrm>
            <a:off x="372837" y="1070639"/>
            <a:ext cx="8874579" cy="584775"/>
          </a:xfrm>
          <a:prstGeom prst="rect">
            <a:avLst/>
          </a:prstGeom>
        </p:spPr>
        <p:txBody>
          <a:bodyPr wrap="square">
            <a:spAutoFit/>
          </a:bodyPr>
          <a:lstStyle/>
          <a:p>
            <a:pPr lvl="0"/>
            <a:r>
              <a:rPr lang="pt-BR" sz="3200" b="1" u="sng" dirty="0" smtClean="0"/>
              <a:t>I – Ao Filho e as obras do Pai. </a:t>
            </a:r>
          </a:p>
        </p:txBody>
      </p:sp>
      <p:sp>
        <p:nvSpPr>
          <p:cNvPr id="7" name="Retângulo 1"/>
          <p:cNvSpPr/>
          <p:nvPr/>
        </p:nvSpPr>
        <p:spPr>
          <a:xfrm>
            <a:off x="908959" y="1697352"/>
            <a:ext cx="8286749" cy="553998"/>
          </a:xfrm>
          <a:prstGeom prst="rect">
            <a:avLst/>
          </a:prstGeom>
        </p:spPr>
        <p:txBody>
          <a:bodyPr wrap="square">
            <a:spAutoFit/>
          </a:bodyPr>
          <a:lstStyle/>
          <a:p>
            <a:pPr marL="457200" lvl="0" indent="-457200">
              <a:buFont typeface="Arial" panose="020B0604020202020204" pitchFamily="34" charset="0"/>
              <a:buChar char="•"/>
            </a:pPr>
            <a:r>
              <a:rPr lang="pt-BR" sz="3000" b="1" dirty="0" smtClean="0">
                <a:latin typeface="+mj-lt"/>
              </a:rPr>
              <a:t>Não verá as obras de Deus (19)</a:t>
            </a:r>
          </a:p>
        </p:txBody>
      </p:sp>
      <p:sp>
        <p:nvSpPr>
          <p:cNvPr id="9" name="Rectangle 8"/>
          <p:cNvSpPr/>
          <p:nvPr/>
        </p:nvSpPr>
        <p:spPr>
          <a:xfrm>
            <a:off x="0" y="5306786"/>
            <a:ext cx="9144000" cy="15512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TextBox 9"/>
          <p:cNvSpPr txBox="1"/>
          <p:nvPr/>
        </p:nvSpPr>
        <p:spPr>
          <a:xfrm>
            <a:off x="424541" y="5479364"/>
            <a:ext cx="8556173" cy="1246495"/>
          </a:xfrm>
          <a:prstGeom prst="rect">
            <a:avLst/>
          </a:prstGeom>
          <a:noFill/>
          <a:ln>
            <a:noFill/>
          </a:ln>
        </p:spPr>
        <p:txBody>
          <a:bodyPr wrap="square" rtlCol="0">
            <a:spAutoFit/>
          </a:bodyPr>
          <a:lstStyle/>
          <a:p>
            <a:r>
              <a:rPr lang="pt-BR" sz="2500" dirty="0" smtClean="0">
                <a:solidFill>
                  <a:srgbClr val="C00000"/>
                </a:solidFill>
                <a:latin typeface="+mj-lt"/>
              </a:rPr>
              <a:t>20</a:t>
            </a:r>
            <a:r>
              <a:rPr lang="pt-BR" sz="2500" dirty="0" smtClean="0">
                <a:latin typeface="+mj-lt"/>
              </a:rPr>
              <a:t>  </a:t>
            </a:r>
            <a:r>
              <a:rPr lang="pt-BR" sz="2500" dirty="0">
                <a:latin typeface="+mj-lt"/>
              </a:rPr>
              <a:t>Porque o Pai ama ao Filho, e lhe mostra tudo o que faz, e maiores obras do que estas lhe mostrará, para que vos maravilheis</a:t>
            </a:r>
            <a:r>
              <a:rPr lang="pt-BR" sz="2500" dirty="0" smtClean="0">
                <a:latin typeface="+mj-lt"/>
              </a:rPr>
              <a:t>.</a:t>
            </a:r>
            <a:endParaRPr lang="pt-BR" sz="2500" dirty="0">
              <a:latin typeface="+mj-lt"/>
            </a:endParaRPr>
          </a:p>
        </p:txBody>
      </p:sp>
      <p:sp>
        <p:nvSpPr>
          <p:cNvPr id="11" name="Retângulo 1"/>
          <p:cNvSpPr/>
          <p:nvPr/>
        </p:nvSpPr>
        <p:spPr>
          <a:xfrm>
            <a:off x="906237" y="2192652"/>
            <a:ext cx="8237763" cy="553998"/>
          </a:xfrm>
          <a:prstGeom prst="rect">
            <a:avLst/>
          </a:prstGeom>
        </p:spPr>
        <p:txBody>
          <a:bodyPr wrap="square">
            <a:spAutoFit/>
          </a:bodyPr>
          <a:lstStyle/>
          <a:p>
            <a:pPr marL="457200" lvl="0" indent="-457200">
              <a:buFont typeface="Arial" panose="020B0604020202020204" pitchFamily="34" charset="0"/>
              <a:buChar char="•"/>
            </a:pPr>
            <a:r>
              <a:rPr lang="pt-BR" sz="3000" b="1" dirty="0" smtClean="0">
                <a:latin typeface="+mj-lt"/>
              </a:rPr>
              <a:t>Não verá a profundidade do amor de Deus (20)</a:t>
            </a:r>
          </a:p>
        </p:txBody>
      </p:sp>
    </p:spTree>
    <p:extLst>
      <p:ext uri="{BB962C8B-B14F-4D97-AF65-F5344CB8AC3E}">
        <p14:creationId xmlns:p14="http://schemas.microsoft.com/office/powerpoint/2010/main" val="209900367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randombar(horizontal)">
                                      <p:cBhvr>
                                        <p:cTn id="12" dur="500"/>
                                        <p:tgtEl>
                                          <p:spTgt spid="9"/>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randombar(horizontal)">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1"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16" name="Rectangle 15"/>
          <p:cNvSpPr/>
          <p:nvPr/>
        </p:nvSpPr>
        <p:spPr>
          <a:xfrm>
            <a:off x="0" y="8169"/>
            <a:ext cx="9144000" cy="1020532"/>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400" b="1" dirty="0">
                <a:solidFill>
                  <a:schemeClr val="tx1"/>
                </a:solidFill>
                <a:latin typeface="+mj-lt"/>
              </a:rPr>
              <a:t>2 – As consequências de uma fé mistificada, </a:t>
            </a:r>
            <a:r>
              <a:rPr lang="pt-BR" sz="3400" b="1" dirty="0" smtClean="0">
                <a:solidFill>
                  <a:schemeClr val="tx1"/>
                </a:solidFill>
                <a:latin typeface="+mj-lt"/>
              </a:rPr>
              <a:t>         não </a:t>
            </a:r>
            <a:r>
              <a:rPr lang="pt-BR" sz="3400" b="1" dirty="0">
                <a:solidFill>
                  <a:schemeClr val="tx1"/>
                </a:solidFill>
                <a:latin typeface="+mj-lt"/>
              </a:rPr>
              <a:t>exclusiva em </a:t>
            </a:r>
            <a:r>
              <a:rPr lang="pt-BR" sz="3400" b="1" dirty="0" smtClean="0">
                <a:solidFill>
                  <a:schemeClr val="tx1"/>
                </a:solidFill>
                <a:latin typeface="+mj-lt"/>
              </a:rPr>
              <a:t>Jesus:</a:t>
            </a:r>
            <a:endParaRPr lang="pt-BR" sz="3400" b="1" dirty="0">
              <a:solidFill>
                <a:schemeClr val="tx1"/>
              </a:solidFill>
              <a:latin typeface="+mj-lt"/>
            </a:endParaRPr>
          </a:p>
        </p:txBody>
      </p:sp>
      <p:sp>
        <p:nvSpPr>
          <p:cNvPr id="17" name="Retângulo 1"/>
          <p:cNvSpPr/>
          <p:nvPr/>
        </p:nvSpPr>
        <p:spPr>
          <a:xfrm>
            <a:off x="372837" y="1070639"/>
            <a:ext cx="8874579" cy="584775"/>
          </a:xfrm>
          <a:prstGeom prst="rect">
            <a:avLst/>
          </a:prstGeom>
        </p:spPr>
        <p:txBody>
          <a:bodyPr wrap="square">
            <a:spAutoFit/>
          </a:bodyPr>
          <a:lstStyle/>
          <a:p>
            <a:pPr lvl="0"/>
            <a:r>
              <a:rPr lang="pt-BR" sz="3200" b="1" u="sng" dirty="0" smtClean="0"/>
              <a:t>I – Ao Filho e as obras do Pai. </a:t>
            </a:r>
          </a:p>
        </p:txBody>
      </p:sp>
      <p:sp>
        <p:nvSpPr>
          <p:cNvPr id="7" name="Retângulo 1"/>
          <p:cNvSpPr/>
          <p:nvPr/>
        </p:nvSpPr>
        <p:spPr>
          <a:xfrm>
            <a:off x="908959" y="1697352"/>
            <a:ext cx="8286749" cy="553998"/>
          </a:xfrm>
          <a:prstGeom prst="rect">
            <a:avLst/>
          </a:prstGeom>
        </p:spPr>
        <p:txBody>
          <a:bodyPr wrap="square">
            <a:spAutoFit/>
          </a:bodyPr>
          <a:lstStyle/>
          <a:p>
            <a:pPr marL="457200" lvl="0" indent="-457200">
              <a:buFont typeface="Arial" panose="020B0604020202020204" pitchFamily="34" charset="0"/>
              <a:buChar char="•"/>
            </a:pPr>
            <a:r>
              <a:rPr lang="pt-BR" sz="3000" b="1" dirty="0" smtClean="0">
                <a:latin typeface="+mj-lt"/>
              </a:rPr>
              <a:t>Não verá as obras de Deus (19)</a:t>
            </a:r>
          </a:p>
        </p:txBody>
      </p:sp>
      <p:sp>
        <p:nvSpPr>
          <p:cNvPr id="9" name="Rectangle 8"/>
          <p:cNvSpPr/>
          <p:nvPr/>
        </p:nvSpPr>
        <p:spPr>
          <a:xfrm>
            <a:off x="0" y="5306786"/>
            <a:ext cx="9144000" cy="15512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TextBox 9"/>
          <p:cNvSpPr txBox="1"/>
          <p:nvPr/>
        </p:nvSpPr>
        <p:spPr>
          <a:xfrm>
            <a:off x="424541" y="5479364"/>
            <a:ext cx="8556173" cy="1246495"/>
          </a:xfrm>
          <a:prstGeom prst="rect">
            <a:avLst/>
          </a:prstGeom>
          <a:noFill/>
          <a:ln>
            <a:noFill/>
          </a:ln>
        </p:spPr>
        <p:txBody>
          <a:bodyPr wrap="square" rtlCol="0">
            <a:spAutoFit/>
          </a:bodyPr>
          <a:lstStyle/>
          <a:p>
            <a:r>
              <a:rPr lang="pt-BR" sz="2500" dirty="0" smtClean="0">
                <a:solidFill>
                  <a:srgbClr val="C00000"/>
                </a:solidFill>
                <a:latin typeface="+mj-lt"/>
              </a:rPr>
              <a:t>20</a:t>
            </a:r>
            <a:r>
              <a:rPr lang="pt-BR" sz="2500" dirty="0" smtClean="0">
                <a:latin typeface="+mj-lt"/>
              </a:rPr>
              <a:t>  </a:t>
            </a:r>
            <a:r>
              <a:rPr lang="pt-BR" sz="2500" dirty="0">
                <a:latin typeface="+mj-lt"/>
              </a:rPr>
              <a:t>Porque o </a:t>
            </a:r>
            <a:r>
              <a:rPr lang="pt-BR" sz="2500" b="1" u="sng" dirty="0">
                <a:solidFill>
                  <a:srgbClr val="C00000"/>
                </a:solidFill>
                <a:latin typeface="+mj-lt"/>
              </a:rPr>
              <a:t>Pai ama ao Filho</a:t>
            </a:r>
            <a:r>
              <a:rPr lang="pt-BR" sz="2500" dirty="0">
                <a:latin typeface="+mj-lt"/>
              </a:rPr>
              <a:t>, e lhe mostra tudo o que faz, e maiores obras do que estas lhe mostrará, para que vos maravilheis</a:t>
            </a:r>
            <a:r>
              <a:rPr lang="pt-BR" sz="2500" dirty="0" smtClean="0">
                <a:latin typeface="+mj-lt"/>
              </a:rPr>
              <a:t>.</a:t>
            </a:r>
            <a:endParaRPr lang="pt-BR" sz="2500" dirty="0">
              <a:latin typeface="+mj-lt"/>
            </a:endParaRPr>
          </a:p>
        </p:txBody>
      </p:sp>
      <p:sp>
        <p:nvSpPr>
          <p:cNvPr id="11" name="Retângulo 1"/>
          <p:cNvSpPr/>
          <p:nvPr/>
        </p:nvSpPr>
        <p:spPr>
          <a:xfrm>
            <a:off x="906237" y="2192652"/>
            <a:ext cx="8237763" cy="553998"/>
          </a:xfrm>
          <a:prstGeom prst="rect">
            <a:avLst/>
          </a:prstGeom>
        </p:spPr>
        <p:txBody>
          <a:bodyPr wrap="square">
            <a:spAutoFit/>
          </a:bodyPr>
          <a:lstStyle/>
          <a:p>
            <a:pPr marL="457200" lvl="0" indent="-457200">
              <a:buFont typeface="Arial" panose="020B0604020202020204" pitchFamily="34" charset="0"/>
              <a:buChar char="•"/>
            </a:pPr>
            <a:r>
              <a:rPr lang="pt-BR" sz="3000" b="1" dirty="0" smtClean="0">
                <a:latin typeface="+mj-lt"/>
              </a:rPr>
              <a:t>Não verá a profundidade do amor de Deus (20)</a:t>
            </a:r>
          </a:p>
        </p:txBody>
      </p:sp>
      <p:sp>
        <p:nvSpPr>
          <p:cNvPr id="12" name="TextBox 11"/>
          <p:cNvSpPr txBox="1"/>
          <p:nvPr/>
        </p:nvSpPr>
        <p:spPr>
          <a:xfrm>
            <a:off x="906237" y="3165525"/>
            <a:ext cx="7813222" cy="1169551"/>
          </a:xfrm>
          <a:prstGeom prst="rect">
            <a:avLst/>
          </a:prstGeom>
          <a:solidFill>
            <a:srgbClr val="FFC000"/>
          </a:solidFill>
        </p:spPr>
        <p:txBody>
          <a:bodyPr wrap="square" rtlCol="0">
            <a:spAutoFit/>
          </a:bodyPr>
          <a:lstStyle/>
          <a:p>
            <a:pPr algn="ctr"/>
            <a:r>
              <a:rPr lang="pt-BR" sz="3500" dirty="0" smtClean="0"/>
              <a:t>aceita o Filho – Cristo é a personificação do Amor de Deus</a:t>
            </a:r>
            <a:endParaRPr lang="pt-BR" sz="3500" dirty="0"/>
          </a:p>
        </p:txBody>
      </p:sp>
      <p:cxnSp>
        <p:nvCxnSpPr>
          <p:cNvPr id="13" name="Straight Connector 12"/>
          <p:cNvCxnSpPr/>
          <p:nvPr/>
        </p:nvCxnSpPr>
        <p:spPr>
          <a:xfrm flipH="1">
            <a:off x="3069771" y="4282520"/>
            <a:ext cx="1608366" cy="132634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675041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Effect transition="in" filter="fade">
                                      <p:cBhvr>
                                        <p:cTn id="1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16" name="Rectangle 15"/>
          <p:cNvSpPr/>
          <p:nvPr/>
        </p:nvSpPr>
        <p:spPr>
          <a:xfrm>
            <a:off x="0" y="8169"/>
            <a:ext cx="9144000" cy="1020532"/>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400" b="1" dirty="0">
                <a:solidFill>
                  <a:schemeClr val="tx1"/>
                </a:solidFill>
                <a:latin typeface="+mj-lt"/>
              </a:rPr>
              <a:t>2 – As consequências de uma fé mistificada, </a:t>
            </a:r>
            <a:r>
              <a:rPr lang="pt-BR" sz="3400" b="1" dirty="0" smtClean="0">
                <a:solidFill>
                  <a:schemeClr val="tx1"/>
                </a:solidFill>
                <a:latin typeface="+mj-lt"/>
              </a:rPr>
              <a:t>         não </a:t>
            </a:r>
            <a:r>
              <a:rPr lang="pt-BR" sz="3400" b="1" dirty="0">
                <a:solidFill>
                  <a:schemeClr val="tx1"/>
                </a:solidFill>
                <a:latin typeface="+mj-lt"/>
              </a:rPr>
              <a:t>exclusiva em </a:t>
            </a:r>
            <a:r>
              <a:rPr lang="pt-BR" sz="3400" b="1" dirty="0" smtClean="0">
                <a:solidFill>
                  <a:schemeClr val="tx1"/>
                </a:solidFill>
                <a:latin typeface="+mj-lt"/>
              </a:rPr>
              <a:t>Jesus:</a:t>
            </a:r>
            <a:endParaRPr lang="pt-BR" sz="3400" b="1" dirty="0">
              <a:solidFill>
                <a:schemeClr val="tx1"/>
              </a:solidFill>
              <a:latin typeface="+mj-lt"/>
            </a:endParaRPr>
          </a:p>
        </p:txBody>
      </p:sp>
      <p:sp>
        <p:nvSpPr>
          <p:cNvPr id="17" name="Retângulo 1"/>
          <p:cNvSpPr/>
          <p:nvPr/>
        </p:nvSpPr>
        <p:spPr>
          <a:xfrm>
            <a:off x="372837" y="1070639"/>
            <a:ext cx="8874579" cy="584775"/>
          </a:xfrm>
          <a:prstGeom prst="rect">
            <a:avLst/>
          </a:prstGeom>
        </p:spPr>
        <p:txBody>
          <a:bodyPr wrap="square">
            <a:spAutoFit/>
          </a:bodyPr>
          <a:lstStyle/>
          <a:p>
            <a:pPr lvl="0"/>
            <a:r>
              <a:rPr lang="pt-BR" sz="3200" b="1" u="sng" dirty="0" smtClean="0"/>
              <a:t>I – Ao Filho e as obras do Pai. </a:t>
            </a:r>
          </a:p>
        </p:txBody>
      </p:sp>
      <p:sp>
        <p:nvSpPr>
          <p:cNvPr id="7" name="Retângulo 1"/>
          <p:cNvSpPr/>
          <p:nvPr/>
        </p:nvSpPr>
        <p:spPr>
          <a:xfrm>
            <a:off x="908959" y="1697352"/>
            <a:ext cx="8286749" cy="553998"/>
          </a:xfrm>
          <a:prstGeom prst="rect">
            <a:avLst/>
          </a:prstGeom>
        </p:spPr>
        <p:txBody>
          <a:bodyPr wrap="square">
            <a:spAutoFit/>
          </a:bodyPr>
          <a:lstStyle/>
          <a:p>
            <a:pPr marL="457200" lvl="0" indent="-457200">
              <a:buFont typeface="Arial" panose="020B0604020202020204" pitchFamily="34" charset="0"/>
              <a:buChar char="•"/>
            </a:pPr>
            <a:r>
              <a:rPr lang="pt-BR" sz="3000" b="1" dirty="0" smtClean="0">
                <a:latin typeface="+mj-lt"/>
              </a:rPr>
              <a:t>Não verá as obras de Deus (19)</a:t>
            </a:r>
          </a:p>
        </p:txBody>
      </p:sp>
      <p:sp>
        <p:nvSpPr>
          <p:cNvPr id="9" name="Rectangle 8"/>
          <p:cNvSpPr/>
          <p:nvPr/>
        </p:nvSpPr>
        <p:spPr>
          <a:xfrm>
            <a:off x="0" y="5306786"/>
            <a:ext cx="9144000" cy="15512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TextBox 9"/>
          <p:cNvSpPr txBox="1"/>
          <p:nvPr/>
        </p:nvSpPr>
        <p:spPr>
          <a:xfrm>
            <a:off x="424541" y="5479364"/>
            <a:ext cx="8556173" cy="1246495"/>
          </a:xfrm>
          <a:prstGeom prst="rect">
            <a:avLst/>
          </a:prstGeom>
          <a:noFill/>
          <a:ln>
            <a:noFill/>
          </a:ln>
        </p:spPr>
        <p:txBody>
          <a:bodyPr wrap="square" rtlCol="0">
            <a:spAutoFit/>
          </a:bodyPr>
          <a:lstStyle/>
          <a:p>
            <a:r>
              <a:rPr lang="pt-BR" sz="2500" dirty="0" smtClean="0">
                <a:solidFill>
                  <a:srgbClr val="C00000"/>
                </a:solidFill>
                <a:latin typeface="+mj-lt"/>
              </a:rPr>
              <a:t>20</a:t>
            </a:r>
            <a:r>
              <a:rPr lang="pt-BR" sz="2500" dirty="0" smtClean="0">
                <a:latin typeface="+mj-lt"/>
              </a:rPr>
              <a:t>  </a:t>
            </a:r>
            <a:r>
              <a:rPr lang="pt-BR" sz="2500" dirty="0">
                <a:latin typeface="+mj-lt"/>
              </a:rPr>
              <a:t>Porque o </a:t>
            </a:r>
            <a:r>
              <a:rPr lang="pt-BR" sz="2500" b="1" u="sng" dirty="0">
                <a:solidFill>
                  <a:srgbClr val="C00000"/>
                </a:solidFill>
                <a:latin typeface="+mj-lt"/>
              </a:rPr>
              <a:t>Pai ama ao Filho</a:t>
            </a:r>
            <a:r>
              <a:rPr lang="pt-BR" sz="2500" dirty="0">
                <a:latin typeface="+mj-lt"/>
              </a:rPr>
              <a:t>, e </a:t>
            </a:r>
            <a:r>
              <a:rPr lang="pt-BR" sz="2500" b="1" u="sng" dirty="0">
                <a:solidFill>
                  <a:srgbClr val="C00000"/>
                </a:solidFill>
                <a:latin typeface="+mj-lt"/>
              </a:rPr>
              <a:t>lhe mostra tudo o que faz</a:t>
            </a:r>
            <a:r>
              <a:rPr lang="pt-BR" sz="2500" dirty="0">
                <a:latin typeface="+mj-lt"/>
              </a:rPr>
              <a:t>, e maiores obras do que estas lhe mostrará, para que vos maravilheis</a:t>
            </a:r>
            <a:r>
              <a:rPr lang="pt-BR" sz="2500" dirty="0" smtClean="0">
                <a:latin typeface="+mj-lt"/>
              </a:rPr>
              <a:t>.</a:t>
            </a:r>
            <a:endParaRPr lang="pt-BR" sz="2500" dirty="0">
              <a:latin typeface="+mj-lt"/>
            </a:endParaRPr>
          </a:p>
        </p:txBody>
      </p:sp>
      <p:sp>
        <p:nvSpPr>
          <p:cNvPr id="11" name="Retângulo 1"/>
          <p:cNvSpPr/>
          <p:nvPr/>
        </p:nvSpPr>
        <p:spPr>
          <a:xfrm>
            <a:off x="906237" y="2192652"/>
            <a:ext cx="8237763" cy="553998"/>
          </a:xfrm>
          <a:prstGeom prst="rect">
            <a:avLst/>
          </a:prstGeom>
        </p:spPr>
        <p:txBody>
          <a:bodyPr wrap="square">
            <a:spAutoFit/>
          </a:bodyPr>
          <a:lstStyle/>
          <a:p>
            <a:pPr marL="457200" lvl="0" indent="-457200">
              <a:buFont typeface="Arial" panose="020B0604020202020204" pitchFamily="34" charset="0"/>
              <a:buChar char="•"/>
            </a:pPr>
            <a:r>
              <a:rPr lang="pt-BR" sz="3000" b="1" dirty="0" smtClean="0">
                <a:latin typeface="+mj-lt"/>
              </a:rPr>
              <a:t>Não verá a profundidade do amor de Deus (20)</a:t>
            </a:r>
          </a:p>
        </p:txBody>
      </p:sp>
      <p:sp>
        <p:nvSpPr>
          <p:cNvPr id="12" name="TextBox 11"/>
          <p:cNvSpPr txBox="1"/>
          <p:nvPr/>
        </p:nvSpPr>
        <p:spPr>
          <a:xfrm>
            <a:off x="906237" y="3165525"/>
            <a:ext cx="7813222" cy="630942"/>
          </a:xfrm>
          <a:prstGeom prst="rect">
            <a:avLst/>
          </a:prstGeom>
          <a:solidFill>
            <a:srgbClr val="FFC000"/>
          </a:solidFill>
        </p:spPr>
        <p:txBody>
          <a:bodyPr wrap="square" rtlCol="0">
            <a:spAutoFit/>
          </a:bodyPr>
          <a:lstStyle/>
          <a:p>
            <a:pPr algn="ctr"/>
            <a:r>
              <a:rPr lang="pt-BR" sz="3500" dirty="0" smtClean="0"/>
              <a:t>mostra nele a sua obra, através dele</a:t>
            </a:r>
            <a:endParaRPr lang="pt-BR" sz="3500" dirty="0"/>
          </a:p>
        </p:txBody>
      </p:sp>
      <p:cxnSp>
        <p:nvCxnSpPr>
          <p:cNvPr id="13" name="Straight Connector 12"/>
          <p:cNvCxnSpPr/>
          <p:nvPr/>
        </p:nvCxnSpPr>
        <p:spPr>
          <a:xfrm>
            <a:off x="4425043" y="3731079"/>
            <a:ext cx="1820636" cy="18288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5834899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Effect transition="in" filter="fade">
                                      <p:cBhvr>
                                        <p:cTn id="1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16" name="Rectangle 15"/>
          <p:cNvSpPr/>
          <p:nvPr/>
        </p:nvSpPr>
        <p:spPr>
          <a:xfrm>
            <a:off x="0" y="8169"/>
            <a:ext cx="9144000" cy="1020532"/>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400" b="1" dirty="0">
                <a:solidFill>
                  <a:schemeClr val="tx1"/>
                </a:solidFill>
                <a:latin typeface="+mj-lt"/>
              </a:rPr>
              <a:t>2 – As consequências de uma fé mistificada, </a:t>
            </a:r>
            <a:r>
              <a:rPr lang="pt-BR" sz="3400" b="1" dirty="0" smtClean="0">
                <a:solidFill>
                  <a:schemeClr val="tx1"/>
                </a:solidFill>
                <a:latin typeface="+mj-lt"/>
              </a:rPr>
              <a:t>         não </a:t>
            </a:r>
            <a:r>
              <a:rPr lang="pt-BR" sz="3400" b="1" dirty="0">
                <a:solidFill>
                  <a:schemeClr val="tx1"/>
                </a:solidFill>
                <a:latin typeface="+mj-lt"/>
              </a:rPr>
              <a:t>exclusiva em </a:t>
            </a:r>
            <a:r>
              <a:rPr lang="pt-BR" sz="3400" b="1" dirty="0" smtClean="0">
                <a:solidFill>
                  <a:schemeClr val="tx1"/>
                </a:solidFill>
                <a:latin typeface="+mj-lt"/>
              </a:rPr>
              <a:t>Jesus:</a:t>
            </a:r>
            <a:endParaRPr lang="pt-BR" sz="3400" b="1" dirty="0">
              <a:solidFill>
                <a:schemeClr val="tx1"/>
              </a:solidFill>
              <a:latin typeface="+mj-lt"/>
            </a:endParaRPr>
          </a:p>
        </p:txBody>
      </p:sp>
      <p:sp>
        <p:nvSpPr>
          <p:cNvPr id="17" name="Retângulo 1"/>
          <p:cNvSpPr/>
          <p:nvPr/>
        </p:nvSpPr>
        <p:spPr>
          <a:xfrm>
            <a:off x="372837" y="1070639"/>
            <a:ext cx="8874579" cy="584775"/>
          </a:xfrm>
          <a:prstGeom prst="rect">
            <a:avLst/>
          </a:prstGeom>
        </p:spPr>
        <p:txBody>
          <a:bodyPr wrap="square">
            <a:spAutoFit/>
          </a:bodyPr>
          <a:lstStyle/>
          <a:p>
            <a:pPr lvl="0"/>
            <a:r>
              <a:rPr lang="pt-BR" sz="3200" b="1" u="sng" dirty="0" smtClean="0"/>
              <a:t>I – Ao Filho e as obras do Pai. </a:t>
            </a:r>
          </a:p>
        </p:txBody>
      </p:sp>
      <p:sp>
        <p:nvSpPr>
          <p:cNvPr id="7" name="Retângulo 1"/>
          <p:cNvSpPr/>
          <p:nvPr/>
        </p:nvSpPr>
        <p:spPr>
          <a:xfrm>
            <a:off x="908959" y="1697352"/>
            <a:ext cx="8286749" cy="553998"/>
          </a:xfrm>
          <a:prstGeom prst="rect">
            <a:avLst/>
          </a:prstGeom>
        </p:spPr>
        <p:txBody>
          <a:bodyPr wrap="square">
            <a:spAutoFit/>
          </a:bodyPr>
          <a:lstStyle/>
          <a:p>
            <a:pPr marL="457200" lvl="0" indent="-457200">
              <a:buFont typeface="Arial" panose="020B0604020202020204" pitchFamily="34" charset="0"/>
              <a:buChar char="•"/>
            </a:pPr>
            <a:r>
              <a:rPr lang="pt-BR" sz="3000" b="1" dirty="0" smtClean="0">
                <a:latin typeface="+mj-lt"/>
              </a:rPr>
              <a:t>Não verá as obras de Deus (19)</a:t>
            </a:r>
          </a:p>
        </p:txBody>
      </p:sp>
      <p:sp>
        <p:nvSpPr>
          <p:cNvPr id="9" name="Rectangle 8"/>
          <p:cNvSpPr/>
          <p:nvPr/>
        </p:nvSpPr>
        <p:spPr>
          <a:xfrm>
            <a:off x="0" y="5306786"/>
            <a:ext cx="9144000" cy="15512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TextBox 9"/>
          <p:cNvSpPr txBox="1"/>
          <p:nvPr/>
        </p:nvSpPr>
        <p:spPr>
          <a:xfrm>
            <a:off x="424541" y="5479364"/>
            <a:ext cx="8556173" cy="1246495"/>
          </a:xfrm>
          <a:prstGeom prst="rect">
            <a:avLst/>
          </a:prstGeom>
          <a:noFill/>
          <a:ln>
            <a:noFill/>
          </a:ln>
        </p:spPr>
        <p:txBody>
          <a:bodyPr wrap="square" rtlCol="0">
            <a:spAutoFit/>
          </a:bodyPr>
          <a:lstStyle/>
          <a:p>
            <a:r>
              <a:rPr lang="pt-BR" sz="2500" dirty="0" smtClean="0">
                <a:solidFill>
                  <a:srgbClr val="C00000"/>
                </a:solidFill>
                <a:latin typeface="+mj-lt"/>
              </a:rPr>
              <a:t>20</a:t>
            </a:r>
            <a:r>
              <a:rPr lang="pt-BR" sz="2500" dirty="0" smtClean="0">
                <a:latin typeface="+mj-lt"/>
              </a:rPr>
              <a:t>  </a:t>
            </a:r>
            <a:r>
              <a:rPr lang="pt-BR" sz="2500" dirty="0">
                <a:latin typeface="+mj-lt"/>
              </a:rPr>
              <a:t>Porque o Pai ama ao Filho, e lhe mostra tudo o que faz, e </a:t>
            </a:r>
            <a:r>
              <a:rPr lang="pt-BR" sz="2500" b="1" u="sng" dirty="0">
                <a:solidFill>
                  <a:srgbClr val="C00000"/>
                </a:solidFill>
                <a:latin typeface="+mj-lt"/>
              </a:rPr>
              <a:t>maiores obras do que estas lhe mostrará</a:t>
            </a:r>
            <a:r>
              <a:rPr lang="pt-BR" sz="2500" dirty="0">
                <a:latin typeface="+mj-lt"/>
              </a:rPr>
              <a:t>, para que vos </a:t>
            </a:r>
            <a:r>
              <a:rPr lang="pt-BR" sz="2500" b="1" u="sng" dirty="0">
                <a:solidFill>
                  <a:srgbClr val="C00000"/>
                </a:solidFill>
                <a:latin typeface="+mj-lt"/>
              </a:rPr>
              <a:t>maravilheis</a:t>
            </a:r>
            <a:r>
              <a:rPr lang="pt-BR" sz="2500" b="1" u="sng" dirty="0" smtClean="0">
                <a:solidFill>
                  <a:srgbClr val="C00000"/>
                </a:solidFill>
                <a:latin typeface="+mj-lt"/>
              </a:rPr>
              <a:t>.</a:t>
            </a:r>
            <a:endParaRPr lang="pt-BR" sz="2500" b="1" u="sng" dirty="0">
              <a:solidFill>
                <a:srgbClr val="C00000"/>
              </a:solidFill>
              <a:latin typeface="+mj-lt"/>
            </a:endParaRPr>
          </a:p>
        </p:txBody>
      </p:sp>
      <p:sp>
        <p:nvSpPr>
          <p:cNvPr id="11" name="Retângulo 1"/>
          <p:cNvSpPr/>
          <p:nvPr/>
        </p:nvSpPr>
        <p:spPr>
          <a:xfrm>
            <a:off x="906237" y="2192652"/>
            <a:ext cx="8237763" cy="553998"/>
          </a:xfrm>
          <a:prstGeom prst="rect">
            <a:avLst/>
          </a:prstGeom>
        </p:spPr>
        <p:txBody>
          <a:bodyPr wrap="square">
            <a:spAutoFit/>
          </a:bodyPr>
          <a:lstStyle/>
          <a:p>
            <a:pPr marL="457200" lvl="0" indent="-457200">
              <a:buFont typeface="Arial" panose="020B0604020202020204" pitchFamily="34" charset="0"/>
              <a:buChar char="•"/>
            </a:pPr>
            <a:r>
              <a:rPr lang="pt-BR" sz="3000" b="1" dirty="0" smtClean="0">
                <a:latin typeface="+mj-lt"/>
              </a:rPr>
              <a:t>Não verá a profundidade do amor de Deus (20)</a:t>
            </a:r>
          </a:p>
        </p:txBody>
      </p:sp>
      <p:sp>
        <p:nvSpPr>
          <p:cNvPr id="13" name="TextBox 12"/>
          <p:cNvSpPr txBox="1"/>
          <p:nvPr/>
        </p:nvSpPr>
        <p:spPr>
          <a:xfrm>
            <a:off x="906237" y="3165525"/>
            <a:ext cx="7813222" cy="630942"/>
          </a:xfrm>
          <a:prstGeom prst="rect">
            <a:avLst/>
          </a:prstGeom>
          <a:solidFill>
            <a:srgbClr val="FFC000"/>
          </a:solidFill>
        </p:spPr>
        <p:txBody>
          <a:bodyPr wrap="square" rtlCol="0">
            <a:spAutoFit/>
          </a:bodyPr>
          <a:lstStyle/>
          <a:p>
            <a:pPr algn="ctr"/>
            <a:r>
              <a:rPr lang="pt-BR" sz="3500" dirty="0" smtClean="0"/>
              <a:t>obras surpreendentes</a:t>
            </a:r>
            <a:endParaRPr lang="pt-BR" sz="3500" dirty="0"/>
          </a:p>
        </p:txBody>
      </p:sp>
      <p:cxnSp>
        <p:nvCxnSpPr>
          <p:cNvPr id="14" name="Straight Connector 13"/>
          <p:cNvCxnSpPr/>
          <p:nvPr/>
        </p:nvCxnSpPr>
        <p:spPr>
          <a:xfrm flipH="1">
            <a:off x="3034145" y="3731079"/>
            <a:ext cx="1390898" cy="218758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085171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16" name="Rectangle 15"/>
          <p:cNvSpPr/>
          <p:nvPr/>
        </p:nvSpPr>
        <p:spPr>
          <a:xfrm>
            <a:off x="0" y="8169"/>
            <a:ext cx="9144000" cy="1020532"/>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400" b="1" dirty="0">
                <a:solidFill>
                  <a:schemeClr val="tx1"/>
                </a:solidFill>
                <a:latin typeface="+mj-lt"/>
              </a:rPr>
              <a:t>2 – As consequências de uma fé mistificada, </a:t>
            </a:r>
            <a:r>
              <a:rPr lang="pt-BR" sz="3400" b="1" dirty="0" smtClean="0">
                <a:solidFill>
                  <a:schemeClr val="tx1"/>
                </a:solidFill>
                <a:latin typeface="+mj-lt"/>
              </a:rPr>
              <a:t>         não </a:t>
            </a:r>
            <a:r>
              <a:rPr lang="pt-BR" sz="3400" b="1" dirty="0">
                <a:solidFill>
                  <a:schemeClr val="tx1"/>
                </a:solidFill>
                <a:latin typeface="+mj-lt"/>
              </a:rPr>
              <a:t>exclusiva em </a:t>
            </a:r>
            <a:r>
              <a:rPr lang="pt-BR" sz="3400" b="1" dirty="0" smtClean="0">
                <a:solidFill>
                  <a:schemeClr val="tx1"/>
                </a:solidFill>
                <a:latin typeface="+mj-lt"/>
              </a:rPr>
              <a:t>Jesus:</a:t>
            </a:r>
            <a:endParaRPr lang="pt-BR" sz="3400" b="1" dirty="0">
              <a:solidFill>
                <a:schemeClr val="tx1"/>
              </a:solidFill>
              <a:latin typeface="+mj-lt"/>
            </a:endParaRPr>
          </a:p>
        </p:txBody>
      </p:sp>
      <p:sp>
        <p:nvSpPr>
          <p:cNvPr id="17" name="Retângulo 1"/>
          <p:cNvSpPr/>
          <p:nvPr/>
        </p:nvSpPr>
        <p:spPr>
          <a:xfrm>
            <a:off x="372837" y="1070639"/>
            <a:ext cx="8874579" cy="584775"/>
          </a:xfrm>
          <a:prstGeom prst="rect">
            <a:avLst/>
          </a:prstGeom>
        </p:spPr>
        <p:txBody>
          <a:bodyPr wrap="square">
            <a:spAutoFit/>
          </a:bodyPr>
          <a:lstStyle/>
          <a:p>
            <a:pPr lvl="0"/>
            <a:r>
              <a:rPr lang="pt-BR" sz="3200" b="1" u="sng" dirty="0" smtClean="0"/>
              <a:t>I – Ao Filho e as obras do Pai. </a:t>
            </a:r>
          </a:p>
        </p:txBody>
      </p:sp>
      <p:sp>
        <p:nvSpPr>
          <p:cNvPr id="7" name="Retângulo 1"/>
          <p:cNvSpPr/>
          <p:nvPr/>
        </p:nvSpPr>
        <p:spPr>
          <a:xfrm>
            <a:off x="908959" y="1697352"/>
            <a:ext cx="8286749" cy="553998"/>
          </a:xfrm>
          <a:prstGeom prst="rect">
            <a:avLst/>
          </a:prstGeom>
        </p:spPr>
        <p:txBody>
          <a:bodyPr wrap="square">
            <a:spAutoFit/>
          </a:bodyPr>
          <a:lstStyle/>
          <a:p>
            <a:pPr marL="457200" lvl="0" indent="-457200">
              <a:buFont typeface="Arial" panose="020B0604020202020204" pitchFamily="34" charset="0"/>
              <a:buChar char="•"/>
            </a:pPr>
            <a:r>
              <a:rPr lang="pt-BR" sz="3000" b="1" dirty="0" smtClean="0">
                <a:latin typeface="+mj-lt"/>
              </a:rPr>
              <a:t>Não verá as obras de Deus (19)</a:t>
            </a:r>
          </a:p>
        </p:txBody>
      </p:sp>
      <p:sp>
        <p:nvSpPr>
          <p:cNvPr id="9" name="Rectangle 8"/>
          <p:cNvSpPr/>
          <p:nvPr/>
        </p:nvSpPr>
        <p:spPr>
          <a:xfrm>
            <a:off x="0" y="5306786"/>
            <a:ext cx="9144000" cy="15512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TextBox 9"/>
          <p:cNvSpPr txBox="1"/>
          <p:nvPr/>
        </p:nvSpPr>
        <p:spPr>
          <a:xfrm>
            <a:off x="424541" y="5479364"/>
            <a:ext cx="8556173" cy="1246495"/>
          </a:xfrm>
          <a:prstGeom prst="rect">
            <a:avLst/>
          </a:prstGeom>
          <a:noFill/>
          <a:ln>
            <a:noFill/>
          </a:ln>
        </p:spPr>
        <p:txBody>
          <a:bodyPr wrap="square" rtlCol="0">
            <a:spAutoFit/>
          </a:bodyPr>
          <a:lstStyle/>
          <a:p>
            <a:r>
              <a:rPr lang="pt-BR" sz="2500" dirty="0" smtClean="0">
                <a:solidFill>
                  <a:srgbClr val="C00000"/>
                </a:solidFill>
                <a:latin typeface="+mj-lt"/>
              </a:rPr>
              <a:t>20</a:t>
            </a:r>
            <a:r>
              <a:rPr lang="pt-BR" sz="2500" dirty="0" smtClean="0">
                <a:latin typeface="+mj-lt"/>
              </a:rPr>
              <a:t>  </a:t>
            </a:r>
            <a:r>
              <a:rPr lang="pt-BR" sz="2500" dirty="0">
                <a:latin typeface="+mj-lt"/>
              </a:rPr>
              <a:t>Porque o Pai ama ao Filho, e lhe mostra tudo o que faz, e </a:t>
            </a:r>
            <a:r>
              <a:rPr lang="pt-BR" sz="2500" b="1" u="sng" dirty="0">
                <a:solidFill>
                  <a:srgbClr val="C00000"/>
                </a:solidFill>
                <a:latin typeface="+mj-lt"/>
              </a:rPr>
              <a:t>maiores obras do que estas lhe mostrará</a:t>
            </a:r>
            <a:r>
              <a:rPr lang="pt-BR" sz="2500" dirty="0">
                <a:latin typeface="+mj-lt"/>
              </a:rPr>
              <a:t>, para que vos </a:t>
            </a:r>
            <a:r>
              <a:rPr lang="pt-BR" sz="2500" b="1" u="sng" dirty="0">
                <a:solidFill>
                  <a:srgbClr val="C00000"/>
                </a:solidFill>
                <a:latin typeface="+mj-lt"/>
              </a:rPr>
              <a:t>maravilheis</a:t>
            </a:r>
            <a:r>
              <a:rPr lang="pt-BR" sz="2500" b="1" u="sng" dirty="0" smtClean="0">
                <a:solidFill>
                  <a:srgbClr val="C00000"/>
                </a:solidFill>
                <a:latin typeface="+mj-lt"/>
              </a:rPr>
              <a:t>.</a:t>
            </a:r>
            <a:endParaRPr lang="pt-BR" sz="2500" b="1" u="sng" dirty="0">
              <a:solidFill>
                <a:srgbClr val="C00000"/>
              </a:solidFill>
              <a:latin typeface="+mj-lt"/>
            </a:endParaRPr>
          </a:p>
        </p:txBody>
      </p:sp>
      <p:sp>
        <p:nvSpPr>
          <p:cNvPr id="11" name="Retângulo 1"/>
          <p:cNvSpPr/>
          <p:nvPr/>
        </p:nvSpPr>
        <p:spPr>
          <a:xfrm>
            <a:off x="906237" y="2192652"/>
            <a:ext cx="8237763" cy="553998"/>
          </a:xfrm>
          <a:prstGeom prst="rect">
            <a:avLst/>
          </a:prstGeom>
        </p:spPr>
        <p:txBody>
          <a:bodyPr wrap="square">
            <a:spAutoFit/>
          </a:bodyPr>
          <a:lstStyle/>
          <a:p>
            <a:pPr marL="457200" lvl="0" indent="-457200">
              <a:buFont typeface="Arial" panose="020B0604020202020204" pitchFamily="34" charset="0"/>
              <a:buChar char="•"/>
            </a:pPr>
            <a:r>
              <a:rPr lang="pt-BR" sz="3000" b="1" dirty="0" smtClean="0">
                <a:latin typeface="+mj-lt"/>
              </a:rPr>
              <a:t>Não verá a profundidade do amor de Deus (20)</a:t>
            </a:r>
          </a:p>
        </p:txBody>
      </p:sp>
      <p:sp>
        <p:nvSpPr>
          <p:cNvPr id="12" name="Rectangle 11"/>
          <p:cNvSpPr/>
          <p:nvPr/>
        </p:nvSpPr>
        <p:spPr>
          <a:xfrm>
            <a:off x="0" y="1036870"/>
            <a:ext cx="9151951" cy="4278047"/>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500" dirty="0" smtClean="0"/>
              <a:t>“No cristianismo moderno as pessoas ficam maravilhadas com o que Jesus pode fazer por suas vidas terrenas, sem se maravilharem com aquilo que ele fez pelo futuro de suas almas”</a:t>
            </a:r>
            <a:endParaRPr lang="pt-BR" sz="3500" dirty="0"/>
          </a:p>
        </p:txBody>
      </p:sp>
    </p:spTree>
    <p:extLst>
      <p:ext uri="{BB962C8B-B14F-4D97-AF65-F5344CB8AC3E}">
        <p14:creationId xmlns:p14="http://schemas.microsoft.com/office/powerpoint/2010/main" val="128205383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00050" y="218370"/>
            <a:ext cx="8580663" cy="6586418"/>
          </a:xfrm>
          <a:prstGeom prst="rect">
            <a:avLst/>
          </a:prstGeom>
        </p:spPr>
        <p:txBody>
          <a:bodyPr wrap="square">
            <a:spAutoFit/>
          </a:bodyPr>
          <a:lstStyle/>
          <a:p>
            <a:r>
              <a:rPr lang="pt-BR" sz="2200" b="1" dirty="0" smtClean="0">
                <a:solidFill>
                  <a:srgbClr val="000000"/>
                </a:solidFill>
                <a:latin typeface="+mj-lt"/>
              </a:rPr>
              <a:t>1Pe.1.3-12</a:t>
            </a:r>
          </a:p>
          <a:p>
            <a:r>
              <a:rPr lang="pt-BR" sz="2500" dirty="0" smtClean="0">
                <a:solidFill>
                  <a:srgbClr val="000000"/>
                </a:solidFill>
                <a:latin typeface="+mj-lt"/>
              </a:rPr>
              <a:t>3 Bendito </a:t>
            </a:r>
            <a:r>
              <a:rPr lang="pt-BR" sz="2500" dirty="0">
                <a:solidFill>
                  <a:srgbClr val="000000"/>
                </a:solidFill>
                <a:latin typeface="+mj-lt"/>
              </a:rPr>
              <a:t>o Deus e Pai de nosso Senhor Jesus Cristo, que, segundo a sua muita misericórdia, </a:t>
            </a:r>
            <a:r>
              <a:rPr lang="pt-BR" sz="2500" b="1" u="sng" dirty="0">
                <a:solidFill>
                  <a:srgbClr val="C00000"/>
                </a:solidFill>
                <a:latin typeface="+mj-lt"/>
              </a:rPr>
              <a:t>nos regenerou para uma viva esperança</a:t>
            </a:r>
            <a:r>
              <a:rPr lang="pt-BR" sz="2500" dirty="0">
                <a:solidFill>
                  <a:srgbClr val="000000"/>
                </a:solidFill>
                <a:latin typeface="+mj-lt"/>
              </a:rPr>
              <a:t>, mediante a ressurreição de Jesus Cristo dentre os mortos,</a:t>
            </a:r>
          </a:p>
          <a:p>
            <a:r>
              <a:rPr lang="pt-BR" sz="2500" dirty="0">
                <a:solidFill>
                  <a:srgbClr val="000000"/>
                </a:solidFill>
                <a:latin typeface="+mj-lt"/>
              </a:rPr>
              <a:t>4  para uma herança incorruptível, sem mácula, imarcescível, reservada nos céus para vós outros</a:t>
            </a:r>
          </a:p>
          <a:p>
            <a:r>
              <a:rPr lang="pt-BR" sz="2500" dirty="0">
                <a:solidFill>
                  <a:srgbClr val="000000"/>
                </a:solidFill>
                <a:latin typeface="+mj-lt"/>
              </a:rPr>
              <a:t>5  que sois guardados pelo poder de Deus, mediante a fé, para a </a:t>
            </a:r>
            <a:r>
              <a:rPr lang="pt-BR" sz="2500" b="1" u="sng" dirty="0">
                <a:solidFill>
                  <a:srgbClr val="C00000"/>
                </a:solidFill>
                <a:latin typeface="+mj-lt"/>
              </a:rPr>
              <a:t>salvação preparada para revelar-se no último tempo.</a:t>
            </a:r>
          </a:p>
          <a:p>
            <a:r>
              <a:rPr lang="pt-BR" sz="2500" dirty="0" smtClean="0">
                <a:solidFill>
                  <a:srgbClr val="000000"/>
                </a:solidFill>
                <a:latin typeface="+mj-lt"/>
              </a:rPr>
              <a:t>6 </a:t>
            </a:r>
            <a:r>
              <a:rPr lang="pt-BR" sz="2500" b="1" u="sng" dirty="0">
                <a:solidFill>
                  <a:srgbClr val="0070C0"/>
                </a:solidFill>
                <a:latin typeface="+mj-lt"/>
              </a:rPr>
              <a:t>Nisso exultais,</a:t>
            </a:r>
            <a:r>
              <a:rPr lang="pt-BR" sz="2500" dirty="0">
                <a:solidFill>
                  <a:srgbClr val="000000"/>
                </a:solidFill>
                <a:latin typeface="+mj-lt"/>
              </a:rPr>
              <a:t> embora, no presente, por breve tempo, se necessário, sejais contristados por várias </a:t>
            </a:r>
            <a:r>
              <a:rPr lang="pt-BR" sz="2500" dirty="0" smtClean="0">
                <a:solidFill>
                  <a:srgbClr val="000000"/>
                </a:solidFill>
                <a:latin typeface="+mj-lt"/>
              </a:rPr>
              <a:t>provações,</a:t>
            </a:r>
            <a:endParaRPr lang="pt-BR" sz="2500" dirty="0">
              <a:solidFill>
                <a:srgbClr val="000000"/>
              </a:solidFill>
              <a:latin typeface="+mj-lt"/>
            </a:endParaRPr>
          </a:p>
          <a:p>
            <a:r>
              <a:rPr lang="pt-BR" sz="2500" dirty="0">
                <a:solidFill>
                  <a:srgbClr val="000000"/>
                </a:solidFill>
                <a:latin typeface="+mj-lt"/>
              </a:rPr>
              <a:t>7  para que, uma vez confirmado o valor da vossa fé, muito mais preciosa do que o ouro perecível, mesmo apurado por fogo, redunde em louvor, glória e honra na revelação de Jesus Cristo;</a:t>
            </a:r>
          </a:p>
          <a:p>
            <a:r>
              <a:rPr lang="pt-BR" sz="2500" dirty="0">
                <a:solidFill>
                  <a:srgbClr val="000000"/>
                </a:solidFill>
                <a:latin typeface="+mj-lt"/>
              </a:rPr>
              <a:t>8  a quem, não havendo visto, amais; no qual, não vendo agora, mas crendo, exultais com alegria indizível e cheia de glória,</a:t>
            </a:r>
          </a:p>
          <a:p>
            <a:r>
              <a:rPr lang="pt-BR" sz="2500" dirty="0">
                <a:solidFill>
                  <a:srgbClr val="000000"/>
                </a:solidFill>
                <a:latin typeface="+mj-lt"/>
              </a:rPr>
              <a:t>9  obtendo </a:t>
            </a:r>
            <a:r>
              <a:rPr lang="pt-BR" sz="2500" b="1" u="sng" dirty="0">
                <a:solidFill>
                  <a:srgbClr val="C00000"/>
                </a:solidFill>
                <a:latin typeface="+mj-lt"/>
              </a:rPr>
              <a:t>o fim da vossa fé: a salvação da vossa alma</a:t>
            </a:r>
            <a:r>
              <a:rPr lang="pt-BR" sz="2500" b="1" u="sng" dirty="0" smtClean="0">
                <a:solidFill>
                  <a:srgbClr val="C00000"/>
                </a:solidFill>
                <a:latin typeface="+mj-lt"/>
              </a:rPr>
              <a:t>.</a:t>
            </a:r>
            <a:endParaRPr lang="pt-BR" sz="2500" dirty="0">
              <a:solidFill>
                <a:srgbClr val="000000"/>
              </a:solidFill>
              <a:latin typeface="+mj-lt"/>
            </a:endParaRPr>
          </a:p>
        </p:txBody>
      </p:sp>
    </p:spTree>
    <p:extLst>
      <p:ext uri="{BB962C8B-B14F-4D97-AF65-F5344CB8AC3E}">
        <p14:creationId xmlns:p14="http://schemas.microsoft.com/office/powerpoint/2010/main" val="60069677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00050" y="218370"/>
            <a:ext cx="8580663" cy="5047536"/>
          </a:xfrm>
          <a:prstGeom prst="rect">
            <a:avLst/>
          </a:prstGeom>
        </p:spPr>
        <p:txBody>
          <a:bodyPr wrap="square">
            <a:spAutoFit/>
          </a:bodyPr>
          <a:lstStyle/>
          <a:p>
            <a:r>
              <a:rPr lang="pt-BR" sz="2200" b="1" dirty="0" smtClean="0">
                <a:solidFill>
                  <a:srgbClr val="000000"/>
                </a:solidFill>
                <a:latin typeface="+mj-lt"/>
              </a:rPr>
              <a:t>1Pe.1.3-12</a:t>
            </a:r>
          </a:p>
          <a:p>
            <a:r>
              <a:rPr lang="pt-BR" sz="2500" dirty="0" smtClean="0">
                <a:solidFill>
                  <a:srgbClr val="000000"/>
                </a:solidFill>
                <a:latin typeface="+mj-lt"/>
              </a:rPr>
              <a:t>10 Foi </a:t>
            </a:r>
            <a:r>
              <a:rPr lang="pt-BR" sz="2500" u="sng" dirty="0">
                <a:solidFill>
                  <a:srgbClr val="C00000"/>
                </a:solidFill>
                <a:latin typeface="+mj-lt"/>
              </a:rPr>
              <a:t>a respeito desta salvação</a:t>
            </a:r>
            <a:r>
              <a:rPr lang="pt-BR" sz="2500" dirty="0">
                <a:solidFill>
                  <a:srgbClr val="000000"/>
                </a:solidFill>
                <a:latin typeface="+mj-lt"/>
              </a:rPr>
              <a:t> que </a:t>
            </a:r>
            <a:r>
              <a:rPr lang="pt-BR" sz="2500" b="1" u="sng" dirty="0">
                <a:solidFill>
                  <a:schemeClr val="accent1">
                    <a:lumMod val="75000"/>
                  </a:schemeClr>
                </a:solidFill>
                <a:latin typeface="+mj-lt"/>
              </a:rPr>
              <a:t>os profetas indagaram e inquiriram</a:t>
            </a:r>
            <a:r>
              <a:rPr lang="pt-BR" sz="2500" dirty="0">
                <a:solidFill>
                  <a:srgbClr val="000000"/>
                </a:solidFill>
                <a:latin typeface="+mj-lt"/>
              </a:rPr>
              <a:t>, os quais profetizaram acerca da graça a vós outros destinada,</a:t>
            </a:r>
          </a:p>
          <a:p>
            <a:r>
              <a:rPr lang="pt-BR" sz="2500" dirty="0">
                <a:solidFill>
                  <a:srgbClr val="000000"/>
                </a:solidFill>
                <a:latin typeface="+mj-lt"/>
              </a:rPr>
              <a:t>11  investigando, atentamente, qual a ocasião ou quais as circunstâncias oportunas, indicadas pelo Espírito de Cristo, que neles estava, ao dar de antemão testemunho sobre os sofrimentos referentes a Cristo e sobre as glórias que os seguiriam.</a:t>
            </a:r>
          </a:p>
          <a:p>
            <a:r>
              <a:rPr lang="pt-BR" sz="2500" dirty="0">
                <a:solidFill>
                  <a:srgbClr val="000000"/>
                </a:solidFill>
                <a:latin typeface="+mj-lt"/>
              </a:rPr>
              <a:t>12  A eles foi revelado que, não para si mesmos, mas para vós outros, ministravam as coisas que, agora, vos foram anunciadas por aqueles que, pelo Espírito Santo enviado do céu, vos pregaram o evangelho, </a:t>
            </a:r>
            <a:r>
              <a:rPr lang="pt-BR" sz="2500" b="1" u="sng" dirty="0">
                <a:solidFill>
                  <a:srgbClr val="C00000"/>
                </a:solidFill>
                <a:latin typeface="+mj-lt"/>
              </a:rPr>
              <a:t>coisas essas que anjos anelam perscrutar</a:t>
            </a:r>
            <a:r>
              <a:rPr lang="pt-BR" sz="2500" dirty="0">
                <a:solidFill>
                  <a:srgbClr val="000000"/>
                </a:solidFill>
                <a:latin typeface="+mj-lt"/>
              </a:rPr>
              <a:t>.</a:t>
            </a:r>
          </a:p>
        </p:txBody>
      </p:sp>
    </p:spTree>
    <p:extLst>
      <p:ext uri="{BB962C8B-B14F-4D97-AF65-F5344CB8AC3E}">
        <p14:creationId xmlns:p14="http://schemas.microsoft.com/office/powerpoint/2010/main" val="26864871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16" name="Rectangle 15"/>
          <p:cNvSpPr/>
          <p:nvPr/>
        </p:nvSpPr>
        <p:spPr>
          <a:xfrm>
            <a:off x="0" y="8169"/>
            <a:ext cx="9144000" cy="1020532"/>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400" b="1" dirty="0">
                <a:solidFill>
                  <a:schemeClr val="tx1"/>
                </a:solidFill>
                <a:latin typeface="+mj-lt"/>
              </a:rPr>
              <a:t>2 – As consequências de uma fé mistificada, </a:t>
            </a:r>
            <a:r>
              <a:rPr lang="pt-BR" sz="3400" b="1" dirty="0" smtClean="0">
                <a:solidFill>
                  <a:schemeClr val="tx1"/>
                </a:solidFill>
                <a:latin typeface="+mj-lt"/>
              </a:rPr>
              <a:t>         não </a:t>
            </a:r>
            <a:r>
              <a:rPr lang="pt-BR" sz="3400" b="1" dirty="0">
                <a:solidFill>
                  <a:schemeClr val="tx1"/>
                </a:solidFill>
                <a:latin typeface="+mj-lt"/>
              </a:rPr>
              <a:t>exclusiva em </a:t>
            </a:r>
            <a:r>
              <a:rPr lang="pt-BR" sz="3400" b="1" dirty="0" smtClean="0">
                <a:solidFill>
                  <a:schemeClr val="tx1"/>
                </a:solidFill>
                <a:latin typeface="+mj-lt"/>
              </a:rPr>
              <a:t>Jesus:</a:t>
            </a:r>
            <a:endParaRPr lang="pt-BR" sz="3400" b="1" dirty="0">
              <a:solidFill>
                <a:schemeClr val="tx1"/>
              </a:solidFill>
              <a:latin typeface="+mj-lt"/>
            </a:endParaRPr>
          </a:p>
        </p:txBody>
      </p:sp>
      <p:sp>
        <p:nvSpPr>
          <p:cNvPr id="17" name="Retângulo 1"/>
          <p:cNvSpPr/>
          <p:nvPr/>
        </p:nvSpPr>
        <p:spPr>
          <a:xfrm>
            <a:off x="372837" y="1070639"/>
            <a:ext cx="8874579" cy="584775"/>
          </a:xfrm>
          <a:prstGeom prst="rect">
            <a:avLst/>
          </a:prstGeom>
        </p:spPr>
        <p:txBody>
          <a:bodyPr wrap="square">
            <a:spAutoFit/>
          </a:bodyPr>
          <a:lstStyle/>
          <a:p>
            <a:pPr lvl="0"/>
            <a:r>
              <a:rPr lang="pt-BR" sz="3200" b="1" u="sng" dirty="0" smtClean="0"/>
              <a:t>I – Ao Filho e as obras do Pai. </a:t>
            </a:r>
          </a:p>
        </p:txBody>
      </p:sp>
      <p:sp>
        <p:nvSpPr>
          <p:cNvPr id="7" name="Retângulo 1"/>
          <p:cNvSpPr/>
          <p:nvPr/>
        </p:nvSpPr>
        <p:spPr>
          <a:xfrm>
            <a:off x="908959" y="1697352"/>
            <a:ext cx="8286749" cy="553998"/>
          </a:xfrm>
          <a:prstGeom prst="rect">
            <a:avLst/>
          </a:prstGeom>
        </p:spPr>
        <p:txBody>
          <a:bodyPr wrap="square">
            <a:spAutoFit/>
          </a:bodyPr>
          <a:lstStyle/>
          <a:p>
            <a:pPr marL="457200" lvl="0" indent="-457200">
              <a:buFont typeface="Arial" panose="020B0604020202020204" pitchFamily="34" charset="0"/>
              <a:buChar char="•"/>
            </a:pPr>
            <a:r>
              <a:rPr lang="pt-BR" sz="3000" b="1" dirty="0" smtClean="0">
                <a:latin typeface="+mj-lt"/>
              </a:rPr>
              <a:t>Não verá as obras de Deus (19)</a:t>
            </a:r>
          </a:p>
        </p:txBody>
      </p:sp>
      <p:sp>
        <p:nvSpPr>
          <p:cNvPr id="9" name="Rectangle 8"/>
          <p:cNvSpPr/>
          <p:nvPr/>
        </p:nvSpPr>
        <p:spPr>
          <a:xfrm>
            <a:off x="0" y="5306786"/>
            <a:ext cx="9144000" cy="15512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TextBox 9"/>
          <p:cNvSpPr txBox="1"/>
          <p:nvPr/>
        </p:nvSpPr>
        <p:spPr>
          <a:xfrm>
            <a:off x="424541" y="5479364"/>
            <a:ext cx="8556173" cy="1246495"/>
          </a:xfrm>
          <a:prstGeom prst="rect">
            <a:avLst/>
          </a:prstGeom>
          <a:noFill/>
          <a:ln>
            <a:noFill/>
          </a:ln>
        </p:spPr>
        <p:txBody>
          <a:bodyPr wrap="square" rtlCol="0">
            <a:spAutoFit/>
          </a:bodyPr>
          <a:lstStyle/>
          <a:p>
            <a:r>
              <a:rPr lang="pt-BR" sz="2500" dirty="0" smtClean="0">
                <a:solidFill>
                  <a:srgbClr val="C00000"/>
                </a:solidFill>
                <a:latin typeface="+mj-lt"/>
              </a:rPr>
              <a:t>20</a:t>
            </a:r>
            <a:r>
              <a:rPr lang="pt-BR" sz="2500" dirty="0" smtClean="0">
                <a:latin typeface="+mj-lt"/>
              </a:rPr>
              <a:t>  </a:t>
            </a:r>
            <a:r>
              <a:rPr lang="pt-BR" sz="2500" dirty="0">
                <a:latin typeface="+mj-lt"/>
              </a:rPr>
              <a:t>Porque o </a:t>
            </a:r>
            <a:r>
              <a:rPr lang="pt-BR" sz="2500" b="1" u="sng" dirty="0">
                <a:solidFill>
                  <a:srgbClr val="C00000"/>
                </a:solidFill>
                <a:latin typeface="+mj-lt"/>
              </a:rPr>
              <a:t>Pai ama ao Filho</a:t>
            </a:r>
            <a:r>
              <a:rPr lang="pt-BR" sz="2500" dirty="0">
                <a:latin typeface="+mj-lt"/>
              </a:rPr>
              <a:t>, e </a:t>
            </a:r>
            <a:r>
              <a:rPr lang="pt-BR" sz="2500" b="1" u="sng" dirty="0">
                <a:solidFill>
                  <a:srgbClr val="C00000"/>
                </a:solidFill>
                <a:latin typeface="+mj-lt"/>
              </a:rPr>
              <a:t>lhe mostra tudo o que faz</a:t>
            </a:r>
            <a:r>
              <a:rPr lang="pt-BR" sz="2500" dirty="0">
                <a:latin typeface="+mj-lt"/>
              </a:rPr>
              <a:t>, e maiores obras do que estas lhe mostrará, para que vos maravilheis</a:t>
            </a:r>
            <a:r>
              <a:rPr lang="pt-BR" sz="2500" dirty="0" smtClean="0">
                <a:latin typeface="+mj-lt"/>
              </a:rPr>
              <a:t>.</a:t>
            </a:r>
            <a:endParaRPr lang="pt-BR" sz="2500" dirty="0">
              <a:latin typeface="+mj-lt"/>
            </a:endParaRPr>
          </a:p>
        </p:txBody>
      </p:sp>
      <p:sp>
        <p:nvSpPr>
          <p:cNvPr id="11" name="Retângulo 1"/>
          <p:cNvSpPr/>
          <p:nvPr/>
        </p:nvSpPr>
        <p:spPr>
          <a:xfrm>
            <a:off x="906237" y="2192652"/>
            <a:ext cx="8237763" cy="553998"/>
          </a:xfrm>
          <a:prstGeom prst="rect">
            <a:avLst/>
          </a:prstGeom>
        </p:spPr>
        <p:txBody>
          <a:bodyPr wrap="square">
            <a:spAutoFit/>
          </a:bodyPr>
          <a:lstStyle/>
          <a:p>
            <a:pPr marL="457200" lvl="0" indent="-457200">
              <a:buFont typeface="Arial" panose="020B0604020202020204" pitchFamily="34" charset="0"/>
              <a:buChar char="•"/>
            </a:pPr>
            <a:r>
              <a:rPr lang="pt-BR" sz="3000" b="1" dirty="0" smtClean="0">
                <a:latin typeface="+mj-lt"/>
              </a:rPr>
              <a:t>Não verá a profundidade do amor de Deus (20)</a:t>
            </a:r>
          </a:p>
        </p:txBody>
      </p:sp>
    </p:spTree>
    <p:extLst>
      <p:ext uri="{BB962C8B-B14F-4D97-AF65-F5344CB8AC3E}">
        <p14:creationId xmlns:p14="http://schemas.microsoft.com/office/powerpoint/2010/main" val="89905719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16" name="Rectangle 15"/>
          <p:cNvSpPr/>
          <p:nvPr/>
        </p:nvSpPr>
        <p:spPr>
          <a:xfrm>
            <a:off x="0" y="8169"/>
            <a:ext cx="9144000" cy="1020532"/>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400" b="1" dirty="0">
                <a:solidFill>
                  <a:schemeClr val="tx1"/>
                </a:solidFill>
                <a:latin typeface="+mj-lt"/>
              </a:rPr>
              <a:t>2 – As consequências de uma fé mistificada, </a:t>
            </a:r>
            <a:r>
              <a:rPr lang="pt-BR" sz="3400" b="1" dirty="0" smtClean="0">
                <a:solidFill>
                  <a:schemeClr val="tx1"/>
                </a:solidFill>
                <a:latin typeface="+mj-lt"/>
              </a:rPr>
              <a:t>         não </a:t>
            </a:r>
            <a:r>
              <a:rPr lang="pt-BR" sz="3400" b="1" dirty="0">
                <a:solidFill>
                  <a:schemeClr val="tx1"/>
                </a:solidFill>
                <a:latin typeface="+mj-lt"/>
              </a:rPr>
              <a:t>exclusiva em </a:t>
            </a:r>
            <a:r>
              <a:rPr lang="pt-BR" sz="3400" b="1" dirty="0" smtClean="0">
                <a:solidFill>
                  <a:schemeClr val="tx1"/>
                </a:solidFill>
                <a:latin typeface="+mj-lt"/>
              </a:rPr>
              <a:t>Jesus:</a:t>
            </a:r>
            <a:endParaRPr lang="pt-BR" sz="3400" b="1" dirty="0">
              <a:solidFill>
                <a:schemeClr val="tx1"/>
              </a:solidFill>
              <a:latin typeface="+mj-lt"/>
            </a:endParaRPr>
          </a:p>
        </p:txBody>
      </p:sp>
      <p:sp>
        <p:nvSpPr>
          <p:cNvPr id="17" name="Retângulo 1"/>
          <p:cNvSpPr/>
          <p:nvPr/>
        </p:nvSpPr>
        <p:spPr>
          <a:xfrm>
            <a:off x="372837" y="1070639"/>
            <a:ext cx="8874579" cy="584775"/>
          </a:xfrm>
          <a:prstGeom prst="rect">
            <a:avLst/>
          </a:prstGeom>
        </p:spPr>
        <p:txBody>
          <a:bodyPr wrap="square">
            <a:spAutoFit/>
          </a:bodyPr>
          <a:lstStyle/>
          <a:p>
            <a:pPr lvl="0"/>
            <a:r>
              <a:rPr lang="pt-BR" sz="3200" b="1" u="sng" dirty="0" smtClean="0"/>
              <a:t>I – Ao Filho e as obras do Pai. </a:t>
            </a:r>
          </a:p>
        </p:txBody>
      </p:sp>
      <p:sp>
        <p:nvSpPr>
          <p:cNvPr id="7" name="Retângulo 1"/>
          <p:cNvSpPr/>
          <p:nvPr/>
        </p:nvSpPr>
        <p:spPr>
          <a:xfrm>
            <a:off x="908959" y="1697352"/>
            <a:ext cx="8286749" cy="553998"/>
          </a:xfrm>
          <a:prstGeom prst="rect">
            <a:avLst/>
          </a:prstGeom>
        </p:spPr>
        <p:txBody>
          <a:bodyPr wrap="square">
            <a:spAutoFit/>
          </a:bodyPr>
          <a:lstStyle/>
          <a:p>
            <a:pPr marL="457200" lvl="0" indent="-457200">
              <a:buFont typeface="Arial" panose="020B0604020202020204" pitchFamily="34" charset="0"/>
              <a:buChar char="•"/>
            </a:pPr>
            <a:r>
              <a:rPr lang="pt-BR" sz="3000" b="1" dirty="0" smtClean="0">
                <a:latin typeface="+mj-lt"/>
              </a:rPr>
              <a:t>Não verá as obras de Deus (19)</a:t>
            </a:r>
          </a:p>
        </p:txBody>
      </p:sp>
      <p:sp>
        <p:nvSpPr>
          <p:cNvPr id="11" name="Retângulo 1"/>
          <p:cNvSpPr/>
          <p:nvPr/>
        </p:nvSpPr>
        <p:spPr>
          <a:xfrm>
            <a:off x="906237" y="2192652"/>
            <a:ext cx="8237763" cy="553998"/>
          </a:xfrm>
          <a:prstGeom prst="rect">
            <a:avLst/>
          </a:prstGeom>
        </p:spPr>
        <p:txBody>
          <a:bodyPr wrap="square">
            <a:spAutoFit/>
          </a:bodyPr>
          <a:lstStyle/>
          <a:p>
            <a:pPr marL="457200" lvl="0" indent="-457200">
              <a:buFont typeface="Arial" panose="020B0604020202020204" pitchFamily="34" charset="0"/>
              <a:buChar char="•"/>
            </a:pPr>
            <a:r>
              <a:rPr lang="pt-BR" sz="3000" b="1" dirty="0" smtClean="0">
                <a:latin typeface="+mj-lt"/>
              </a:rPr>
              <a:t>Não verá a profundidade do amor de Deus (20)</a:t>
            </a:r>
          </a:p>
        </p:txBody>
      </p:sp>
      <p:sp>
        <p:nvSpPr>
          <p:cNvPr id="12" name="Rectangle 11"/>
          <p:cNvSpPr/>
          <p:nvPr/>
        </p:nvSpPr>
        <p:spPr>
          <a:xfrm>
            <a:off x="0" y="5249635"/>
            <a:ext cx="9144000" cy="16083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TextBox 12"/>
          <p:cNvSpPr txBox="1"/>
          <p:nvPr/>
        </p:nvSpPr>
        <p:spPr>
          <a:xfrm>
            <a:off x="372837" y="5568540"/>
            <a:ext cx="8592911" cy="923330"/>
          </a:xfrm>
          <a:prstGeom prst="rect">
            <a:avLst/>
          </a:prstGeom>
          <a:solidFill>
            <a:schemeClr val="bg1"/>
          </a:solidFill>
          <a:ln>
            <a:noFill/>
          </a:ln>
        </p:spPr>
        <p:txBody>
          <a:bodyPr wrap="square" rtlCol="0">
            <a:spAutoFit/>
          </a:bodyPr>
          <a:lstStyle/>
          <a:p>
            <a:r>
              <a:rPr lang="pt-BR" sz="2700" dirty="0" smtClean="0">
                <a:solidFill>
                  <a:srgbClr val="C00000"/>
                </a:solidFill>
                <a:latin typeface="+mj-lt"/>
              </a:rPr>
              <a:t>21</a:t>
            </a:r>
            <a:r>
              <a:rPr lang="pt-BR" sz="2700" dirty="0" smtClean="0">
                <a:latin typeface="+mj-lt"/>
              </a:rPr>
              <a:t>  </a:t>
            </a:r>
            <a:r>
              <a:rPr lang="pt-BR" sz="2700" dirty="0">
                <a:latin typeface="+mj-lt"/>
              </a:rPr>
              <a:t>Pois assim como o Pai ressuscita e vivifica os mortos, assim também o Filho vivifica aqueles a quem quer</a:t>
            </a:r>
            <a:r>
              <a:rPr lang="pt-BR" sz="2700" dirty="0" smtClean="0">
                <a:latin typeface="+mj-lt"/>
              </a:rPr>
              <a:t>.</a:t>
            </a:r>
            <a:endParaRPr lang="pt-BR" sz="2700" dirty="0">
              <a:latin typeface="+mj-lt"/>
            </a:endParaRPr>
          </a:p>
        </p:txBody>
      </p:sp>
      <p:sp>
        <p:nvSpPr>
          <p:cNvPr id="14" name="Retângulo 1"/>
          <p:cNvSpPr/>
          <p:nvPr/>
        </p:nvSpPr>
        <p:spPr>
          <a:xfrm>
            <a:off x="911681" y="2679787"/>
            <a:ext cx="8237763" cy="553998"/>
          </a:xfrm>
          <a:prstGeom prst="rect">
            <a:avLst/>
          </a:prstGeom>
        </p:spPr>
        <p:txBody>
          <a:bodyPr wrap="square">
            <a:spAutoFit/>
          </a:bodyPr>
          <a:lstStyle/>
          <a:p>
            <a:pPr marL="457200" lvl="0" indent="-457200">
              <a:buFont typeface="Arial" panose="020B0604020202020204" pitchFamily="34" charset="0"/>
              <a:buChar char="•"/>
            </a:pPr>
            <a:r>
              <a:rPr lang="pt-BR" sz="3000" b="1" dirty="0" smtClean="0">
                <a:latin typeface="+mj-lt"/>
              </a:rPr>
              <a:t>Não terá vida (21)</a:t>
            </a:r>
          </a:p>
        </p:txBody>
      </p:sp>
    </p:spTree>
    <p:extLst>
      <p:ext uri="{BB962C8B-B14F-4D97-AF65-F5344CB8AC3E}">
        <p14:creationId xmlns:p14="http://schemas.microsoft.com/office/powerpoint/2010/main" val="310857138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500"/>
                                        <p:tgtEl>
                                          <p:spTgt spid="14"/>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randombar(horizontal)">
                                      <p:cBhvr>
                                        <p:cTn id="11" dur="500"/>
                                        <p:tgtEl>
                                          <p:spTgt spid="12"/>
                                        </p:tgtEl>
                                      </p:cBhvr>
                                    </p:animEffect>
                                  </p:childTnLst>
                                </p:cTn>
                              </p:par>
                              <p:par>
                                <p:cTn id="12" presetID="14" presetClass="entr" presetSubtype="10" fill="hold" grpId="0" nodeType="with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randombar(horizontal)">
                                      <p:cBhvr>
                                        <p:cTn id="1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16" name="Rectangle 15"/>
          <p:cNvSpPr/>
          <p:nvPr/>
        </p:nvSpPr>
        <p:spPr>
          <a:xfrm>
            <a:off x="0" y="8169"/>
            <a:ext cx="9144000" cy="1020532"/>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400" b="1" dirty="0">
                <a:solidFill>
                  <a:schemeClr val="tx1"/>
                </a:solidFill>
                <a:latin typeface="+mj-lt"/>
              </a:rPr>
              <a:t>2 – As consequências de uma fé mistificada, </a:t>
            </a:r>
            <a:r>
              <a:rPr lang="pt-BR" sz="3400" b="1" dirty="0" smtClean="0">
                <a:solidFill>
                  <a:schemeClr val="tx1"/>
                </a:solidFill>
                <a:latin typeface="+mj-lt"/>
              </a:rPr>
              <a:t>         não </a:t>
            </a:r>
            <a:r>
              <a:rPr lang="pt-BR" sz="3400" b="1" dirty="0">
                <a:solidFill>
                  <a:schemeClr val="tx1"/>
                </a:solidFill>
                <a:latin typeface="+mj-lt"/>
              </a:rPr>
              <a:t>exclusiva em </a:t>
            </a:r>
            <a:r>
              <a:rPr lang="pt-BR" sz="3400" b="1" dirty="0" smtClean="0">
                <a:solidFill>
                  <a:schemeClr val="tx1"/>
                </a:solidFill>
                <a:latin typeface="+mj-lt"/>
              </a:rPr>
              <a:t>Jesus:</a:t>
            </a:r>
            <a:endParaRPr lang="pt-BR" sz="3400" b="1" dirty="0">
              <a:solidFill>
                <a:schemeClr val="tx1"/>
              </a:solidFill>
              <a:latin typeface="+mj-lt"/>
            </a:endParaRPr>
          </a:p>
        </p:txBody>
      </p:sp>
      <p:sp>
        <p:nvSpPr>
          <p:cNvPr id="17" name="Retângulo 1"/>
          <p:cNvSpPr/>
          <p:nvPr/>
        </p:nvSpPr>
        <p:spPr>
          <a:xfrm>
            <a:off x="372837" y="1070639"/>
            <a:ext cx="8874579" cy="584775"/>
          </a:xfrm>
          <a:prstGeom prst="rect">
            <a:avLst/>
          </a:prstGeom>
        </p:spPr>
        <p:txBody>
          <a:bodyPr wrap="square">
            <a:spAutoFit/>
          </a:bodyPr>
          <a:lstStyle/>
          <a:p>
            <a:pPr lvl="0"/>
            <a:r>
              <a:rPr lang="pt-BR" sz="3200" b="1" u="sng" dirty="0" smtClean="0"/>
              <a:t>I – Ao Filho e as obras do Pai. </a:t>
            </a:r>
          </a:p>
        </p:txBody>
      </p:sp>
      <p:sp>
        <p:nvSpPr>
          <p:cNvPr id="7" name="Retângulo 1"/>
          <p:cNvSpPr/>
          <p:nvPr/>
        </p:nvSpPr>
        <p:spPr>
          <a:xfrm>
            <a:off x="908959" y="1697352"/>
            <a:ext cx="8286749" cy="553998"/>
          </a:xfrm>
          <a:prstGeom prst="rect">
            <a:avLst/>
          </a:prstGeom>
        </p:spPr>
        <p:txBody>
          <a:bodyPr wrap="square">
            <a:spAutoFit/>
          </a:bodyPr>
          <a:lstStyle/>
          <a:p>
            <a:pPr marL="457200" lvl="0" indent="-457200">
              <a:buFont typeface="Arial" panose="020B0604020202020204" pitchFamily="34" charset="0"/>
              <a:buChar char="•"/>
            </a:pPr>
            <a:r>
              <a:rPr lang="pt-BR" sz="3000" b="1" dirty="0" smtClean="0">
                <a:latin typeface="+mj-lt"/>
              </a:rPr>
              <a:t>Não verá as obras de Deus (19)</a:t>
            </a:r>
          </a:p>
        </p:txBody>
      </p:sp>
      <p:sp>
        <p:nvSpPr>
          <p:cNvPr id="11" name="Retângulo 1"/>
          <p:cNvSpPr/>
          <p:nvPr/>
        </p:nvSpPr>
        <p:spPr>
          <a:xfrm>
            <a:off x="906237" y="2192652"/>
            <a:ext cx="8237763" cy="553998"/>
          </a:xfrm>
          <a:prstGeom prst="rect">
            <a:avLst/>
          </a:prstGeom>
        </p:spPr>
        <p:txBody>
          <a:bodyPr wrap="square">
            <a:spAutoFit/>
          </a:bodyPr>
          <a:lstStyle/>
          <a:p>
            <a:pPr marL="457200" lvl="0" indent="-457200">
              <a:buFont typeface="Arial" panose="020B0604020202020204" pitchFamily="34" charset="0"/>
              <a:buChar char="•"/>
            </a:pPr>
            <a:r>
              <a:rPr lang="pt-BR" sz="3000" b="1" dirty="0" smtClean="0">
                <a:latin typeface="+mj-lt"/>
              </a:rPr>
              <a:t>Não verá a profundidade do amor de Deus (20)</a:t>
            </a:r>
          </a:p>
        </p:txBody>
      </p:sp>
      <p:sp>
        <p:nvSpPr>
          <p:cNvPr id="12" name="Rectangle 11"/>
          <p:cNvSpPr/>
          <p:nvPr/>
        </p:nvSpPr>
        <p:spPr>
          <a:xfrm>
            <a:off x="0" y="5249635"/>
            <a:ext cx="9144000" cy="16083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TextBox 12"/>
          <p:cNvSpPr txBox="1"/>
          <p:nvPr/>
        </p:nvSpPr>
        <p:spPr>
          <a:xfrm>
            <a:off x="372837" y="5568540"/>
            <a:ext cx="8592911" cy="923330"/>
          </a:xfrm>
          <a:prstGeom prst="rect">
            <a:avLst/>
          </a:prstGeom>
          <a:solidFill>
            <a:schemeClr val="bg1"/>
          </a:solidFill>
          <a:ln>
            <a:noFill/>
          </a:ln>
        </p:spPr>
        <p:txBody>
          <a:bodyPr wrap="square" rtlCol="0">
            <a:spAutoFit/>
          </a:bodyPr>
          <a:lstStyle/>
          <a:p>
            <a:r>
              <a:rPr lang="pt-BR" sz="2700" dirty="0" smtClean="0">
                <a:solidFill>
                  <a:srgbClr val="C00000"/>
                </a:solidFill>
                <a:latin typeface="+mj-lt"/>
              </a:rPr>
              <a:t>21</a:t>
            </a:r>
            <a:r>
              <a:rPr lang="pt-BR" sz="2700" dirty="0" smtClean="0">
                <a:latin typeface="+mj-lt"/>
              </a:rPr>
              <a:t>  </a:t>
            </a:r>
            <a:r>
              <a:rPr lang="pt-BR" sz="2700" dirty="0">
                <a:latin typeface="+mj-lt"/>
              </a:rPr>
              <a:t>Pois assim como o Pai ressuscita e vivifica os mortos, assim também </a:t>
            </a:r>
            <a:r>
              <a:rPr lang="pt-BR" sz="2700" b="1" u="sng" dirty="0">
                <a:solidFill>
                  <a:srgbClr val="C00000"/>
                </a:solidFill>
                <a:latin typeface="+mj-lt"/>
              </a:rPr>
              <a:t>o Filho vivifica</a:t>
            </a:r>
            <a:r>
              <a:rPr lang="pt-BR" sz="2700" dirty="0">
                <a:latin typeface="+mj-lt"/>
              </a:rPr>
              <a:t> aqueles a quem quer</a:t>
            </a:r>
            <a:r>
              <a:rPr lang="pt-BR" sz="2700" dirty="0" smtClean="0">
                <a:latin typeface="+mj-lt"/>
              </a:rPr>
              <a:t>.</a:t>
            </a:r>
            <a:endParaRPr lang="pt-BR" sz="2700" dirty="0">
              <a:latin typeface="+mj-lt"/>
            </a:endParaRPr>
          </a:p>
        </p:txBody>
      </p:sp>
      <p:sp>
        <p:nvSpPr>
          <p:cNvPr id="14" name="Retângulo 1"/>
          <p:cNvSpPr/>
          <p:nvPr/>
        </p:nvSpPr>
        <p:spPr>
          <a:xfrm>
            <a:off x="911681" y="2679787"/>
            <a:ext cx="8237763" cy="553998"/>
          </a:xfrm>
          <a:prstGeom prst="rect">
            <a:avLst/>
          </a:prstGeom>
        </p:spPr>
        <p:txBody>
          <a:bodyPr wrap="square">
            <a:spAutoFit/>
          </a:bodyPr>
          <a:lstStyle/>
          <a:p>
            <a:pPr marL="457200" lvl="0" indent="-457200">
              <a:buFont typeface="Arial" panose="020B0604020202020204" pitchFamily="34" charset="0"/>
              <a:buChar char="•"/>
            </a:pPr>
            <a:r>
              <a:rPr lang="pt-BR" sz="3000" b="1" dirty="0" smtClean="0">
                <a:latin typeface="+mj-lt"/>
              </a:rPr>
              <a:t>Não terá vida (21)</a:t>
            </a:r>
          </a:p>
        </p:txBody>
      </p:sp>
      <p:sp>
        <p:nvSpPr>
          <p:cNvPr id="10" name="Rectangle 9"/>
          <p:cNvSpPr/>
          <p:nvPr/>
        </p:nvSpPr>
        <p:spPr>
          <a:xfrm>
            <a:off x="-7951" y="3494313"/>
            <a:ext cx="9139827" cy="1479674"/>
          </a:xfrm>
          <a:prstGeom prst="rect">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TextBox 14"/>
          <p:cNvSpPr txBox="1"/>
          <p:nvPr/>
        </p:nvSpPr>
        <p:spPr>
          <a:xfrm>
            <a:off x="567800" y="3638208"/>
            <a:ext cx="8383954" cy="1169551"/>
          </a:xfrm>
          <a:prstGeom prst="rect">
            <a:avLst/>
          </a:prstGeom>
          <a:noFill/>
          <a:ln>
            <a:noFill/>
          </a:ln>
        </p:spPr>
        <p:txBody>
          <a:bodyPr wrap="square" rtlCol="0">
            <a:spAutoFit/>
          </a:bodyPr>
          <a:lstStyle/>
          <a:p>
            <a:r>
              <a:rPr lang="pt-BR" sz="3500" dirty="0" smtClean="0">
                <a:solidFill>
                  <a:schemeClr val="bg1"/>
                </a:solidFill>
                <a:latin typeface="+mj-lt"/>
              </a:rPr>
              <a:t>Jo 5.40 </a:t>
            </a:r>
            <a:r>
              <a:rPr lang="pt-BR" sz="3500" dirty="0">
                <a:solidFill>
                  <a:schemeClr val="bg1"/>
                </a:solidFill>
                <a:latin typeface="+mj-lt"/>
              </a:rPr>
              <a:t>Contudo, não quereis vir a mim para terdes vida.</a:t>
            </a:r>
          </a:p>
        </p:txBody>
      </p:sp>
    </p:spTree>
    <p:extLst>
      <p:ext uri="{BB962C8B-B14F-4D97-AF65-F5344CB8AC3E}">
        <p14:creationId xmlns:p14="http://schemas.microsoft.com/office/powerpoint/2010/main" val="322195309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randombar(horizontal)">
                                      <p:cBhvr>
                                        <p:cTn id="1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5"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16" name="Rectangle 15"/>
          <p:cNvSpPr/>
          <p:nvPr/>
        </p:nvSpPr>
        <p:spPr>
          <a:xfrm>
            <a:off x="0" y="8169"/>
            <a:ext cx="9144000" cy="1020532"/>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400" b="1" dirty="0">
                <a:solidFill>
                  <a:schemeClr val="tx1"/>
                </a:solidFill>
                <a:latin typeface="+mj-lt"/>
              </a:rPr>
              <a:t>2 – As consequências de uma fé mistificada, </a:t>
            </a:r>
            <a:r>
              <a:rPr lang="pt-BR" sz="3400" b="1" dirty="0" smtClean="0">
                <a:solidFill>
                  <a:schemeClr val="tx1"/>
                </a:solidFill>
                <a:latin typeface="+mj-lt"/>
              </a:rPr>
              <a:t>         não </a:t>
            </a:r>
            <a:r>
              <a:rPr lang="pt-BR" sz="3400" b="1" dirty="0">
                <a:solidFill>
                  <a:schemeClr val="tx1"/>
                </a:solidFill>
                <a:latin typeface="+mj-lt"/>
              </a:rPr>
              <a:t>exclusiva em </a:t>
            </a:r>
            <a:r>
              <a:rPr lang="pt-BR" sz="3400" b="1" dirty="0" smtClean="0">
                <a:solidFill>
                  <a:schemeClr val="tx1"/>
                </a:solidFill>
                <a:latin typeface="+mj-lt"/>
              </a:rPr>
              <a:t>Jesus:</a:t>
            </a:r>
            <a:endParaRPr lang="pt-BR" sz="3400" b="1" dirty="0">
              <a:solidFill>
                <a:schemeClr val="tx1"/>
              </a:solidFill>
              <a:latin typeface="+mj-lt"/>
            </a:endParaRPr>
          </a:p>
        </p:txBody>
      </p:sp>
      <p:sp>
        <p:nvSpPr>
          <p:cNvPr id="17" name="Retângulo 1"/>
          <p:cNvSpPr/>
          <p:nvPr/>
        </p:nvSpPr>
        <p:spPr>
          <a:xfrm>
            <a:off x="372837" y="1070639"/>
            <a:ext cx="8874579" cy="584775"/>
          </a:xfrm>
          <a:prstGeom prst="rect">
            <a:avLst/>
          </a:prstGeom>
        </p:spPr>
        <p:txBody>
          <a:bodyPr wrap="square">
            <a:spAutoFit/>
          </a:bodyPr>
          <a:lstStyle/>
          <a:p>
            <a:pPr lvl="0"/>
            <a:r>
              <a:rPr lang="pt-BR" sz="3200" b="1" u="sng" dirty="0" smtClean="0"/>
              <a:t>I – Ao Filho e as obras do Pai. </a:t>
            </a:r>
          </a:p>
        </p:txBody>
      </p:sp>
      <p:sp>
        <p:nvSpPr>
          <p:cNvPr id="7" name="Retângulo 1"/>
          <p:cNvSpPr/>
          <p:nvPr/>
        </p:nvSpPr>
        <p:spPr>
          <a:xfrm>
            <a:off x="908959" y="1697352"/>
            <a:ext cx="8286749" cy="553998"/>
          </a:xfrm>
          <a:prstGeom prst="rect">
            <a:avLst/>
          </a:prstGeom>
        </p:spPr>
        <p:txBody>
          <a:bodyPr wrap="square">
            <a:spAutoFit/>
          </a:bodyPr>
          <a:lstStyle/>
          <a:p>
            <a:pPr marL="457200" lvl="0" indent="-457200">
              <a:buFont typeface="Arial" panose="020B0604020202020204" pitchFamily="34" charset="0"/>
              <a:buChar char="•"/>
            </a:pPr>
            <a:r>
              <a:rPr lang="pt-BR" sz="3000" b="1" dirty="0" smtClean="0">
                <a:latin typeface="+mj-lt"/>
              </a:rPr>
              <a:t>Não verá as obras de Deus (19)</a:t>
            </a:r>
          </a:p>
        </p:txBody>
      </p:sp>
      <p:sp>
        <p:nvSpPr>
          <p:cNvPr id="11" name="Retângulo 1"/>
          <p:cNvSpPr/>
          <p:nvPr/>
        </p:nvSpPr>
        <p:spPr>
          <a:xfrm>
            <a:off x="906237" y="2192652"/>
            <a:ext cx="8237763" cy="553998"/>
          </a:xfrm>
          <a:prstGeom prst="rect">
            <a:avLst/>
          </a:prstGeom>
        </p:spPr>
        <p:txBody>
          <a:bodyPr wrap="square">
            <a:spAutoFit/>
          </a:bodyPr>
          <a:lstStyle/>
          <a:p>
            <a:pPr marL="457200" lvl="0" indent="-457200">
              <a:buFont typeface="Arial" panose="020B0604020202020204" pitchFamily="34" charset="0"/>
              <a:buChar char="•"/>
            </a:pPr>
            <a:r>
              <a:rPr lang="pt-BR" sz="3000" b="1" dirty="0" smtClean="0">
                <a:latin typeface="+mj-lt"/>
              </a:rPr>
              <a:t>Não verá a profundidade do amor de Deus (20)</a:t>
            </a:r>
          </a:p>
        </p:txBody>
      </p:sp>
      <p:sp>
        <p:nvSpPr>
          <p:cNvPr id="12" name="Rectangle 11"/>
          <p:cNvSpPr/>
          <p:nvPr/>
        </p:nvSpPr>
        <p:spPr>
          <a:xfrm>
            <a:off x="0" y="5249635"/>
            <a:ext cx="9144000" cy="16083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TextBox 12"/>
          <p:cNvSpPr txBox="1"/>
          <p:nvPr/>
        </p:nvSpPr>
        <p:spPr>
          <a:xfrm>
            <a:off x="372837" y="5568540"/>
            <a:ext cx="8592911" cy="923330"/>
          </a:xfrm>
          <a:prstGeom prst="rect">
            <a:avLst/>
          </a:prstGeom>
          <a:solidFill>
            <a:schemeClr val="bg1"/>
          </a:solidFill>
          <a:ln>
            <a:noFill/>
          </a:ln>
        </p:spPr>
        <p:txBody>
          <a:bodyPr wrap="square" rtlCol="0">
            <a:spAutoFit/>
          </a:bodyPr>
          <a:lstStyle/>
          <a:p>
            <a:r>
              <a:rPr lang="pt-BR" sz="2700" dirty="0" smtClean="0">
                <a:solidFill>
                  <a:srgbClr val="C00000"/>
                </a:solidFill>
                <a:latin typeface="+mj-lt"/>
              </a:rPr>
              <a:t>21</a:t>
            </a:r>
            <a:r>
              <a:rPr lang="pt-BR" sz="2700" dirty="0" smtClean="0">
                <a:latin typeface="+mj-lt"/>
              </a:rPr>
              <a:t>  </a:t>
            </a:r>
            <a:r>
              <a:rPr lang="pt-BR" sz="2700" dirty="0">
                <a:latin typeface="+mj-lt"/>
              </a:rPr>
              <a:t>Pois assim como o Pai ressuscita e vivifica os mortos, assim também </a:t>
            </a:r>
            <a:r>
              <a:rPr lang="pt-BR" sz="2700" b="1" u="sng" dirty="0">
                <a:solidFill>
                  <a:srgbClr val="C00000"/>
                </a:solidFill>
                <a:latin typeface="+mj-lt"/>
              </a:rPr>
              <a:t>o Filho vivifica</a:t>
            </a:r>
            <a:r>
              <a:rPr lang="pt-BR" sz="2700" dirty="0">
                <a:latin typeface="+mj-lt"/>
              </a:rPr>
              <a:t> aqueles a quem quer</a:t>
            </a:r>
            <a:r>
              <a:rPr lang="pt-BR" sz="2700" dirty="0" smtClean="0">
                <a:latin typeface="+mj-lt"/>
              </a:rPr>
              <a:t>.</a:t>
            </a:r>
            <a:endParaRPr lang="pt-BR" sz="2700" dirty="0">
              <a:latin typeface="+mj-lt"/>
            </a:endParaRPr>
          </a:p>
        </p:txBody>
      </p:sp>
      <p:sp>
        <p:nvSpPr>
          <p:cNvPr id="14" name="Retângulo 1"/>
          <p:cNvSpPr/>
          <p:nvPr/>
        </p:nvSpPr>
        <p:spPr>
          <a:xfrm>
            <a:off x="911681" y="2679787"/>
            <a:ext cx="8237763" cy="553998"/>
          </a:xfrm>
          <a:prstGeom prst="rect">
            <a:avLst/>
          </a:prstGeom>
        </p:spPr>
        <p:txBody>
          <a:bodyPr wrap="square">
            <a:spAutoFit/>
          </a:bodyPr>
          <a:lstStyle/>
          <a:p>
            <a:pPr marL="457200" lvl="0" indent="-457200">
              <a:buFont typeface="Arial" panose="020B0604020202020204" pitchFamily="34" charset="0"/>
              <a:buChar char="•"/>
            </a:pPr>
            <a:r>
              <a:rPr lang="pt-BR" sz="3000" b="1" dirty="0" smtClean="0">
                <a:latin typeface="+mj-lt"/>
              </a:rPr>
              <a:t>Não terá vida (21)</a:t>
            </a:r>
          </a:p>
        </p:txBody>
      </p:sp>
      <p:sp>
        <p:nvSpPr>
          <p:cNvPr id="10" name="Rectangle 9"/>
          <p:cNvSpPr/>
          <p:nvPr/>
        </p:nvSpPr>
        <p:spPr>
          <a:xfrm>
            <a:off x="-7951" y="3494313"/>
            <a:ext cx="9139827" cy="1479674"/>
          </a:xfrm>
          <a:prstGeom prst="rect">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TextBox 14"/>
          <p:cNvSpPr txBox="1"/>
          <p:nvPr/>
        </p:nvSpPr>
        <p:spPr>
          <a:xfrm>
            <a:off x="567800" y="3638208"/>
            <a:ext cx="8383954" cy="1169551"/>
          </a:xfrm>
          <a:prstGeom prst="rect">
            <a:avLst/>
          </a:prstGeom>
          <a:noFill/>
          <a:ln>
            <a:noFill/>
          </a:ln>
        </p:spPr>
        <p:txBody>
          <a:bodyPr wrap="square" rtlCol="0">
            <a:spAutoFit/>
          </a:bodyPr>
          <a:lstStyle/>
          <a:p>
            <a:r>
              <a:rPr lang="pt-BR" sz="3500" dirty="0" smtClean="0">
                <a:solidFill>
                  <a:schemeClr val="bg1"/>
                </a:solidFill>
                <a:latin typeface="+mj-lt"/>
              </a:rPr>
              <a:t>Jo 5.40 </a:t>
            </a:r>
            <a:r>
              <a:rPr lang="pt-BR" sz="3500" dirty="0">
                <a:solidFill>
                  <a:schemeClr val="bg1"/>
                </a:solidFill>
                <a:latin typeface="+mj-lt"/>
              </a:rPr>
              <a:t>Contudo, não quereis vir a mim para terdes vida.</a:t>
            </a:r>
          </a:p>
        </p:txBody>
      </p:sp>
      <p:sp>
        <p:nvSpPr>
          <p:cNvPr id="18" name="Rectangle 17"/>
          <p:cNvSpPr/>
          <p:nvPr/>
        </p:nvSpPr>
        <p:spPr>
          <a:xfrm>
            <a:off x="0" y="1036870"/>
            <a:ext cx="9151951" cy="4278047"/>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500" dirty="0" smtClean="0"/>
              <a:t>“No cristianismo moderno as pessoas preferem ter do que ser. Preferem ter saúde, dinheiro, paz, alegria e tranquilidade, </a:t>
            </a:r>
            <a:r>
              <a:rPr lang="pt-BR" sz="3500" dirty="0" smtClean="0"/>
              <a:t>do que </a:t>
            </a:r>
            <a:r>
              <a:rPr lang="pt-BR" sz="3500" dirty="0" smtClean="0"/>
              <a:t>ser alguém que estava morto e foi vivificado”</a:t>
            </a:r>
            <a:endParaRPr lang="pt-BR" sz="3500" dirty="0"/>
          </a:p>
        </p:txBody>
      </p:sp>
    </p:spTree>
    <p:extLst>
      <p:ext uri="{BB962C8B-B14F-4D97-AF65-F5344CB8AC3E}">
        <p14:creationId xmlns:p14="http://schemas.microsoft.com/office/powerpoint/2010/main" val="369935714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16" name="Rectangle 15"/>
          <p:cNvSpPr/>
          <p:nvPr/>
        </p:nvSpPr>
        <p:spPr>
          <a:xfrm>
            <a:off x="0" y="8169"/>
            <a:ext cx="9144000" cy="1020532"/>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400" b="1" dirty="0">
                <a:solidFill>
                  <a:schemeClr val="tx1"/>
                </a:solidFill>
                <a:latin typeface="+mj-lt"/>
              </a:rPr>
              <a:t>2 – As consequências de uma fé mistificada, </a:t>
            </a:r>
            <a:r>
              <a:rPr lang="pt-BR" sz="3400" b="1" dirty="0" smtClean="0">
                <a:solidFill>
                  <a:schemeClr val="tx1"/>
                </a:solidFill>
                <a:latin typeface="+mj-lt"/>
              </a:rPr>
              <a:t>         não </a:t>
            </a:r>
            <a:r>
              <a:rPr lang="pt-BR" sz="3400" b="1" dirty="0">
                <a:solidFill>
                  <a:schemeClr val="tx1"/>
                </a:solidFill>
                <a:latin typeface="+mj-lt"/>
              </a:rPr>
              <a:t>exclusiva em </a:t>
            </a:r>
            <a:r>
              <a:rPr lang="pt-BR" sz="3400" b="1" dirty="0" smtClean="0">
                <a:solidFill>
                  <a:schemeClr val="tx1"/>
                </a:solidFill>
                <a:latin typeface="+mj-lt"/>
              </a:rPr>
              <a:t>Jesus:</a:t>
            </a:r>
            <a:endParaRPr lang="pt-BR" sz="3400" b="1" dirty="0">
              <a:solidFill>
                <a:schemeClr val="tx1"/>
              </a:solidFill>
              <a:latin typeface="+mj-lt"/>
            </a:endParaRPr>
          </a:p>
        </p:txBody>
      </p:sp>
      <p:sp>
        <p:nvSpPr>
          <p:cNvPr id="17" name="Retângulo 1"/>
          <p:cNvSpPr/>
          <p:nvPr/>
        </p:nvSpPr>
        <p:spPr>
          <a:xfrm>
            <a:off x="372837" y="1070639"/>
            <a:ext cx="8874579" cy="584775"/>
          </a:xfrm>
          <a:prstGeom prst="rect">
            <a:avLst/>
          </a:prstGeom>
        </p:spPr>
        <p:txBody>
          <a:bodyPr wrap="square">
            <a:spAutoFit/>
          </a:bodyPr>
          <a:lstStyle/>
          <a:p>
            <a:pPr lvl="0"/>
            <a:r>
              <a:rPr lang="pt-BR" sz="3200" b="1" u="sng" dirty="0" smtClean="0"/>
              <a:t>I – Ao Filho e as obras do Pai. </a:t>
            </a:r>
          </a:p>
        </p:txBody>
      </p:sp>
      <p:sp>
        <p:nvSpPr>
          <p:cNvPr id="7" name="Retângulo 1"/>
          <p:cNvSpPr/>
          <p:nvPr/>
        </p:nvSpPr>
        <p:spPr>
          <a:xfrm>
            <a:off x="908959" y="1697352"/>
            <a:ext cx="8286749" cy="553998"/>
          </a:xfrm>
          <a:prstGeom prst="rect">
            <a:avLst/>
          </a:prstGeom>
        </p:spPr>
        <p:txBody>
          <a:bodyPr wrap="square">
            <a:spAutoFit/>
          </a:bodyPr>
          <a:lstStyle/>
          <a:p>
            <a:pPr marL="457200" lvl="0" indent="-457200">
              <a:buFont typeface="Arial" panose="020B0604020202020204" pitchFamily="34" charset="0"/>
              <a:buChar char="•"/>
            </a:pPr>
            <a:r>
              <a:rPr lang="pt-BR" sz="3000" b="1" dirty="0" smtClean="0">
                <a:latin typeface="+mj-lt"/>
              </a:rPr>
              <a:t>Não verá as obras de Deus (19)</a:t>
            </a:r>
          </a:p>
        </p:txBody>
      </p:sp>
      <p:sp>
        <p:nvSpPr>
          <p:cNvPr id="11" name="Retângulo 1"/>
          <p:cNvSpPr/>
          <p:nvPr/>
        </p:nvSpPr>
        <p:spPr>
          <a:xfrm>
            <a:off x="906237" y="2192652"/>
            <a:ext cx="8237763" cy="553998"/>
          </a:xfrm>
          <a:prstGeom prst="rect">
            <a:avLst/>
          </a:prstGeom>
        </p:spPr>
        <p:txBody>
          <a:bodyPr wrap="square">
            <a:spAutoFit/>
          </a:bodyPr>
          <a:lstStyle/>
          <a:p>
            <a:pPr marL="457200" lvl="0" indent="-457200">
              <a:buFont typeface="Arial" panose="020B0604020202020204" pitchFamily="34" charset="0"/>
              <a:buChar char="•"/>
            </a:pPr>
            <a:r>
              <a:rPr lang="pt-BR" sz="3000" b="1" dirty="0" smtClean="0">
                <a:latin typeface="+mj-lt"/>
              </a:rPr>
              <a:t>Não verá a profundidade do amor de Deus (20)</a:t>
            </a:r>
          </a:p>
        </p:txBody>
      </p:sp>
      <p:sp>
        <p:nvSpPr>
          <p:cNvPr id="14" name="Retângulo 1"/>
          <p:cNvSpPr/>
          <p:nvPr/>
        </p:nvSpPr>
        <p:spPr>
          <a:xfrm>
            <a:off x="911681" y="2679787"/>
            <a:ext cx="8237763" cy="553998"/>
          </a:xfrm>
          <a:prstGeom prst="rect">
            <a:avLst/>
          </a:prstGeom>
        </p:spPr>
        <p:txBody>
          <a:bodyPr wrap="square">
            <a:spAutoFit/>
          </a:bodyPr>
          <a:lstStyle/>
          <a:p>
            <a:pPr marL="457200" lvl="0" indent="-457200">
              <a:buFont typeface="Arial" panose="020B0604020202020204" pitchFamily="34" charset="0"/>
              <a:buChar char="•"/>
            </a:pPr>
            <a:r>
              <a:rPr lang="pt-BR" sz="3000" b="1" dirty="0" smtClean="0">
                <a:latin typeface="+mj-lt"/>
              </a:rPr>
              <a:t>Não terá vida (21)</a:t>
            </a:r>
          </a:p>
        </p:txBody>
      </p:sp>
      <p:sp>
        <p:nvSpPr>
          <p:cNvPr id="10" name="Retângulo 1"/>
          <p:cNvSpPr/>
          <p:nvPr/>
        </p:nvSpPr>
        <p:spPr>
          <a:xfrm>
            <a:off x="908960" y="3175089"/>
            <a:ext cx="8237763" cy="553998"/>
          </a:xfrm>
          <a:prstGeom prst="rect">
            <a:avLst/>
          </a:prstGeom>
        </p:spPr>
        <p:txBody>
          <a:bodyPr wrap="square">
            <a:spAutoFit/>
          </a:bodyPr>
          <a:lstStyle/>
          <a:p>
            <a:pPr marL="457200" lvl="0" indent="-457200">
              <a:buFont typeface="Arial" panose="020B0604020202020204" pitchFamily="34" charset="0"/>
              <a:buChar char="•"/>
            </a:pPr>
            <a:r>
              <a:rPr lang="pt-BR" sz="3000" b="1" dirty="0" smtClean="0">
                <a:latin typeface="+mj-lt"/>
              </a:rPr>
              <a:t>Não será livre do juízo (22)</a:t>
            </a:r>
          </a:p>
        </p:txBody>
      </p:sp>
      <p:sp>
        <p:nvSpPr>
          <p:cNvPr id="15" name="Rectangle 14"/>
          <p:cNvSpPr/>
          <p:nvPr/>
        </p:nvSpPr>
        <p:spPr>
          <a:xfrm>
            <a:off x="0" y="5543549"/>
            <a:ext cx="9144000" cy="13144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8" name="TextBox 17"/>
          <p:cNvSpPr txBox="1"/>
          <p:nvPr/>
        </p:nvSpPr>
        <p:spPr>
          <a:xfrm>
            <a:off x="429987" y="5687224"/>
            <a:ext cx="8592911" cy="923330"/>
          </a:xfrm>
          <a:prstGeom prst="rect">
            <a:avLst/>
          </a:prstGeom>
          <a:solidFill>
            <a:schemeClr val="bg1"/>
          </a:solidFill>
          <a:ln>
            <a:noFill/>
          </a:ln>
        </p:spPr>
        <p:txBody>
          <a:bodyPr wrap="square" rtlCol="0">
            <a:spAutoFit/>
          </a:bodyPr>
          <a:lstStyle/>
          <a:p>
            <a:r>
              <a:rPr lang="pt-BR" sz="2700" dirty="0" smtClean="0">
                <a:solidFill>
                  <a:srgbClr val="C00000"/>
                </a:solidFill>
                <a:latin typeface="+mj-lt"/>
              </a:rPr>
              <a:t>22</a:t>
            </a:r>
            <a:r>
              <a:rPr lang="pt-BR" sz="2700" dirty="0" smtClean="0">
                <a:latin typeface="+mj-lt"/>
              </a:rPr>
              <a:t>  </a:t>
            </a:r>
            <a:r>
              <a:rPr lang="pt-BR" sz="2700" dirty="0">
                <a:latin typeface="+mj-lt"/>
              </a:rPr>
              <a:t>E o Pai a ninguém julga, mas ao </a:t>
            </a:r>
            <a:r>
              <a:rPr lang="pt-BR" sz="2700" b="1" u="sng" dirty="0">
                <a:solidFill>
                  <a:srgbClr val="C00000"/>
                </a:solidFill>
                <a:latin typeface="+mj-lt"/>
              </a:rPr>
              <a:t>Filho confiou todo julgamento</a:t>
            </a:r>
            <a:r>
              <a:rPr lang="pt-BR" sz="2700" dirty="0" smtClean="0">
                <a:latin typeface="+mj-lt"/>
              </a:rPr>
              <a:t>,</a:t>
            </a:r>
            <a:endParaRPr lang="pt-BR" sz="2700" dirty="0">
              <a:latin typeface="+mj-lt"/>
            </a:endParaRPr>
          </a:p>
        </p:txBody>
      </p:sp>
      <p:sp>
        <p:nvSpPr>
          <p:cNvPr id="19" name="Rectangle 18"/>
          <p:cNvSpPr/>
          <p:nvPr/>
        </p:nvSpPr>
        <p:spPr>
          <a:xfrm>
            <a:off x="-7951" y="3641313"/>
            <a:ext cx="9139827" cy="1880333"/>
          </a:xfrm>
          <a:prstGeom prst="rect">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0" name="TextBox 19"/>
          <p:cNvSpPr txBox="1"/>
          <p:nvPr/>
        </p:nvSpPr>
        <p:spPr>
          <a:xfrm>
            <a:off x="534465" y="3740006"/>
            <a:ext cx="8383954" cy="1708160"/>
          </a:xfrm>
          <a:prstGeom prst="rect">
            <a:avLst/>
          </a:prstGeom>
          <a:noFill/>
          <a:ln>
            <a:noFill/>
          </a:ln>
        </p:spPr>
        <p:txBody>
          <a:bodyPr wrap="square" rtlCol="0">
            <a:spAutoFit/>
          </a:bodyPr>
          <a:lstStyle/>
          <a:p>
            <a:r>
              <a:rPr lang="pt-BR" sz="3500" dirty="0" smtClean="0">
                <a:solidFill>
                  <a:schemeClr val="bg1"/>
                </a:solidFill>
                <a:latin typeface="+mj-lt"/>
              </a:rPr>
              <a:t>Jo 5.45 </a:t>
            </a:r>
            <a:r>
              <a:rPr lang="pt-BR" sz="3500" dirty="0">
                <a:solidFill>
                  <a:schemeClr val="bg1"/>
                </a:solidFill>
                <a:latin typeface="+mj-lt"/>
              </a:rPr>
              <a:t>Não penseis que eu vos acusarei perante o Pai; quem vos acusa é Moisés, em quem tendes firmado a vossa confiança.</a:t>
            </a:r>
          </a:p>
        </p:txBody>
      </p:sp>
    </p:spTree>
    <p:extLst>
      <p:ext uri="{BB962C8B-B14F-4D97-AF65-F5344CB8AC3E}">
        <p14:creationId xmlns:p14="http://schemas.microsoft.com/office/powerpoint/2010/main" val="34491386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randombar(horizontal)">
                                      <p:cBhvr>
                                        <p:cTn id="12" dur="500"/>
                                        <p:tgtEl>
                                          <p:spTgt spid="15"/>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randombar(horizontal)">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randombar(horizontal)">
                                      <p:cBhvr>
                                        <p:cTn id="20" dur="500"/>
                                        <p:tgtEl>
                                          <p:spTgt spid="20"/>
                                        </p:tgtEl>
                                      </p:cBhvr>
                                    </p:animEffect>
                                  </p:childTnLst>
                                </p:cTn>
                              </p:par>
                              <p:par>
                                <p:cTn id="21" presetID="14" presetClass="entr" presetSubtype="1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randombar(horizontal)">
                                      <p:cBhvr>
                                        <p:cTn id="2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5" grpId="0" animBg="1"/>
      <p:bldP spid="18" grpId="0" animBg="1"/>
      <p:bldP spid="19" grpId="0" animBg="1"/>
      <p:bldP spid="20"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13" name="Rectangle 12"/>
          <p:cNvSpPr/>
          <p:nvPr/>
        </p:nvSpPr>
        <p:spPr>
          <a:xfrm>
            <a:off x="0" y="8169"/>
            <a:ext cx="9144000" cy="1020532"/>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400" b="1" dirty="0">
                <a:solidFill>
                  <a:schemeClr val="tx1"/>
                </a:solidFill>
                <a:latin typeface="+mj-lt"/>
              </a:rPr>
              <a:t>2 – As consequências de uma fé mistificada, </a:t>
            </a:r>
            <a:r>
              <a:rPr lang="pt-BR" sz="3400" b="1" dirty="0" smtClean="0">
                <a:solidFill>
                  <a:schemeClr val="tx1"/>
                </a:solidFill>
                <a:latin typeface="+mj-lt"/>
              </a:rPr>
              <a:t>         não </a:t>
            </a:r>
            <a:r>
              <a:rPr lang="pt-BR" sz="3400" b="1" dirty="0">
                <a:solidFill>
                  <a:schemeClr val="tx1"/>
                </a:solidFill>
                <a:latin typeface="+mj-lt"/>
              </a:rPr>
              <a:t>exclusiva em </a:t>
            </a:r>
            <a:r>
              <a:rPr lang="pt-BR" sz="3400" b="1" dirty="0" smtClean="0">
                <a:solidFill>
                  <a:schemeClr val="tx1"/>
                </a:solidFill>
                <a:latin typeface="+mj-lt"/>
              </a:rPr>
              <a:t>Jesus:</a:t>
            </a:r>
            <a:endParaRPr lang="pt-BR" sz="3400" b="1" dirty="0">
              <a:solidFill>
                <a:schemeClr val="tx1"/>
              </a:solidFill>
              <a:latin typeface="+mj-lt"/>
            </a:endParaRPr>
          </a:p>
        </p:txBody>
      </p:sp>
      <p:sp>
        <p:nvSpPr>
          <p:cNvPr id="21" name="Retângulo 1"/>
          <p:cNvSpPr/>
          <p:nvPr/>
        </p:nvSpPr>
        <p:spPr>
          <a:xfrm>
            <a:off x="372837" y="1070639"/>
            <a:ext cx="8874579" cy="584775"/>
          </a:xfrm>
          <a:prstGeom prst="rect">
            <a:avLst/>
          </a:prstGeom>
        </p:spPr>
        <p:txBody>
          <a:bodyPr wrap="square">
            <a:spAutoFit/>
          </a:bodyPr>
          <a:lstStyle/>
          <a:p>
            <a:pPr lvl="0"/>
            <a:r>
              <a:rPr lang="pt-BR" sz="3200" b="1" u="sng" dirty="0" smtClean="0"/>
              <a:t>I – Ao Filho e as obras do Pai. </a:t>
            </a:r>
          </a:p>
        </p:txBody>
      </p:sp>
      <p:sp>
        <p:nvSpPr>
          <p:cNvPr id="22" name="Retângulo 1"/>
          <p:cNvSpPr/>
          <p:nvPr/>
        </p:nvSpPr>
        <p:spPr>
          <a:xfrm>
            <a:off x="908959" y="1697352"/>
            <a:ext cx="8286749" cy="553998"/>
          </a:xfrm>
          <a:prstGeom prst="rect">
            <a:avLst/>
          </a:prstGeom>
        </p:spPr>
        <p:txBody>
          <a:bodyPr wrap="square">
            <a:spAutoFit/>
          </a:bodyPr>
          <a:lstStyle/>
          <a:p>
            <a:pPr lvl="0"/>
            <a:r>
              <a:rPr lang="pt-BR" sz="3000" b="1" dirty="0" smtClean="0">
                <a:latin typeface="+mj-lt"/>
              </a:rPr>
              <a:t>Conclusão:</a:t>
            </a:r>
          </a:p>
        </p:txBody>
      </p:sp>
      <p:sp>
        <p:nvSpPr>
          <p:cNvPr id="23" name="Rectangle 22"/>
          <p:cNvSpPr/>
          <p:nvPr/>
        </p:nvSpPr>
        <p:spPr>
          <a:xfrm>
            <a:off x="0" y="4874079"/>
            <a:ext cx="9144000" cy="19839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4" name="TextBox 23"/>
          <p:cNvSpPr txBox="1"/>
          <p:nvPr/>
        </p:nvSpPr>
        <p:spPr>
          <a:xfrm>
            <a:off x="372837" y="5196625"/>
            <a:ext cx="8592911" cy="1338828"/>
          </a:xfrm>
          <a:prstGeom prst="rect">
            <a:avLst/>
          </a:prstGeom>
          <a:solidFill>
            <a:schemeClr val="bg1"/>
          </a:solidFill>
          <a:ln>
            <a:noFill/>
          </a:ln>
        </p:spPr>
        <p:txBody>
          <a:bodyPr wrap="square" rtlCol="0">
            <a:spAutoFit/>
          </a:bodyPr>
          <a:lstStyle/>
          <a:p>
            <a:r>
              <a:rPr lang="pt-BR" sz="2700" dirty="0" smtClean="0">
                <a:solidFill>
                  <a:srgbClr val="C00000"/>
                </a:solidFill>
                <a:latin typeface="+mj-lt"/>
              </a:rPr>
              <a:t>21</a:t>
            </a:r>
            <a:r>
              <a:rPr lang="pt-BR" sz="2700" dirty="0">
                <a:latin typeface="+mj-lt"/>
              </a:rPr>
              <a:t>  a fim de que todos honrem o Filho do modo por que honram o Pai. Quem não honra o Filho não honra o Pai que o </a:t>
            </a:r>
            <a:r>
              <a:rPr lang="pt-BR" sz="2700" dirty="0" smtClean="0">
                <a:latin typeface="+mj-lt"/>
              </a:rPr>
              <a:t>enviou.</a:t>
            </a:r>
            <a:endParaRPr lang="pt-BR" sz="2700" dirty="0">
              <a:latin typeface="+mj-lt"/>
            </a:endParaRPr>
          </a:p>
        </p:txBody>
      </p:sp>
    </p:spTree>
    <p:extLst>
      <p:ext uri="{BB962C8B-B14F-4D97-AF65-F5344CB8AC3E}">
        <p14:creationId xmlns:p14="http://schemas.microsoft.com/office/powerpoint/2010/main" val="383262508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randombar(horizontal)">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randombar(horizontal)">
                                      <p:cBhvr>
                                        <p:cTn id="12" dur="500"/>
                                        <p:tgtEl>
                                          <p:spTgt spid="23"/>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randombar(horizontal)">
                                      <p:cBhvr>
                                        <p:cTn id="1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animBg="1"/>
      <p:bldP spid="24"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13" name="Rectangle 12"/>
          <p:cNvSpPr/>
          <p:nvPr/>
        </p:nvSpPr>
        <p:spPr>
          <a:xfrm>
            <a:off x="0" y="8169"/>
            <a:ext cx="9144000" cy="1020532"/>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400" b="1" dirty="0">
                <a:solidFill>
                  <a:schemeClr val="tx1"/>
                </a:solidFill>
                <a:latin typeface="+mj-lt"/>
              </a:rPr>
              <a:t>2 – As consequências de uma fé mistificada, </a:t>
            </a:r>
            <a:r>
              <a:rPr lang="pt-BR" sz="3400" b="1" dirty="0" smtClean="0">
                <a:solidFill>
                  <a:schemeClr val="tx1"/>
                </a:solidFill>
                <a:latin typeface="+mj-lt"/>
              </a:rPr>
              <a:t>         não </a:t>
            </a:r>
            <a:r>
              <a:rPr lang="pt-BR" sz="3400" b="1" dirty="0">
                <a:solidFill>
                  <a:schemeClr val="tx1"/>
                </a:solidFill>
                <a:latin typeface="+mj-lt"/>
              </a:rPr>
              <a:t>exclusiva em </a:t>
            </a:r>
            <a:r>
              <a:rPr lang="pt-BR" sz="3400" b="1" dirty="0" smtClean="0">
                <a:solidFill>
                  <a:schemeClr val="tx1"/>
                </a:solidFill>
                <a:latin typeface="+mj-lt"/>
              </a:rPr>
              <a:t>Jesus:</a:t>
            </a:r>
            <a:endParaRPr lang="pt-BR" sz="3400" b="1" dirty="0">
              <a:solidFill>
                <a:schemeClr val="tx1"/>
              </a:solidFill>
              <a:latin typeface="+mj-lt"/>
            </a:endParaRPr>
          </a:p>
        </p:txBody>
      </p:sp>
      <p:sp>
        <p:nvSpPr>
          <p:cNvPr id="21" name="Retângulo 1"/>
          <p:cNvSpPr/>
          <p:nvPr/>
        </p:nvSpPr>
        <p:spPr>
          <a:xfrm>
            <a:off x="372837" y="1070639"/>
            <a:ext cx="8874579" cy="584775"/>
          </a:xfrm>
          <a:prstGeom prst="rect">
            <a:avLst/>
          </a:prstGeom>
        </p:spPr>
        <p:txBody>
          <a:bodyPr wrap="square">
            <a:spAutoFit/>
          </a:bodyPr>
          <a:lstStyle/>
          <a:p>
            <a:pPr lvl="0"/>
            <a:r>
              <a:rPr lang="pt-BR" sz="3200" b="1" u="sng" dirty="0" smtClean="0"/>
              <a:t>I – Ao Filho e as obras do Pai. </a:t>
            </a:r>
          </a:p>
        </p:txBody>
      </p:sp>
      <p:sp>
        <p:nvSpPr>
          <p:cNvPr id="22" name="Retângulo 1"/>
          <p:cNvSpPr/>
          <p:nvPr/>
        </p:nvSpPr>
        <p:spPr>
          <a:xfrm>
            <a:off x="908959" y="1697352"/>
            <a:ext cx="8286749" cy="553998"/>
          </a:xfrm>
          <a:prstGeom prst="rect">
            <a:avLst/>
          </a:prstGeom>
        </p:spPr>
        <p:txBody>
          <a:bodyPr wrap="square">
            <a:spAutoFit/>
          </a:bodyPr>
          <a:lstStyle/>
          <a:p>
            <a:pPr lvl="0"/>
            <a:r>
              <a:rPr lang="pt-BR" sz="3000" b="1" dirty="0" smtClean="0">
                <a:latin typeface="+mj-lt"/>
              </a:rPr>
              <a:t>Conclusão:</a:t>
            </a:r>
          </a:p>
        </p:txBody>
      </p:sp>
      <p:sp>
        <p:nvSpPr>
          <p:cNvPr id="23" name="Rectangle 22"/>
          <p:cNvSpPr/>
          <p:nvPr/>
        </p:nvSpPr>
        <p:spPr>
          <a:xfrm>
            <a:off x="0" y="4874079"/>
            <a:ext cx="9144000" cy="19839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4" name="TextBox 23"/>
          <p:cNvSpPr txBox="1"/>
          <p:nvPr/>
        </p:nvSpPr>
        <p:spPr>
          <a:xfrm>
            <a:off x="372837" y="5196625"/>
            <a:ext cx="8592911" cy="1338828"/>
          </a:xfrm>
          <a:prstGeom prst="rect">
            <a:avLst/>
          </a:prstGeom>
          <a:solidFill>
            <a:schemeClr val="bg1"/>
          </a:solidFill>
          <a:ln>
            <a:noFill/>
          </a:ln>
        </p:spPr>
        <p:txBody>
          <a:bodyPr wrap="square" rtlCol="0">
            <a:spAutoFit/>
          </a:bodyPr>
          <a:lstStyle/>
          <a:p>
            <a:r>
              <a:rPr lang="pt-BR" sz="2700" dirty="0" smtClean="0">
                <a:solidFill>
                  <a:srgbClr val="C00000"/>
                </a:solidFill>
                <a:latin typeface="+mj-lt"/>
              </a:rPr>
              <a:t>21</a:t>
            </a:r>
            <a:r>
              <a:rPr lang="pt-BR" sz="2700" dirty="0">
                <a:latin typeface="+mj-lt"/>
              </a:rPr>
              <a:t>  a fim de que </a:t>
            </a:r>
            <a:r>
              <a:rPr lang="pt-BR" sz="2700" b="1" u="sng" dirty="0">
                <a:solidFill>
                  <a:srgbClr val="C00000"/>
                </a:solidFill>
                <a:latin typeface="+mj-lt"/>
              </a:rPr>
              <a:t>todos honrem o Filho</a:t>
            </a:r>
            <a:r>
              <a:rPr lang="pt-BR" sz="2700" dirty="0">
                <a:latin typeface="+mj-lt"/>
              </a:rPr>
              <a:t> do modo por que </a:t>
            </a:r>
            <a:r>
              <a:rPr lang="pt-BR" sz="2700" b="1" u="sng" dirty="0">
                <a:solidFill>
                  <a:srgbClr val="C00000"/>
                </a:solidFill>
                <a:latin typeface="+mj-lt"/>
              </a:rPr>
              <a:t>honram o Pai</a:t>
            </a:r>
            <a:r>
              <a:rPr lang="pt-BR" sz="2700" dirty="0">
                <a:latin typeface="+mj-lt"/>
              </a:rPr>
              <a:t>. Quem não honra o Filho não honra o Pai que o </a:t>
            </a:r>
            <a:r>
              <a:rPr lang="pt-BR" sz="2700" dirty="0" smtClean="0">
                <a:latin typeface="+mj-lt"/>
              </a:rPr>
              <a:t>enviou.</a:t>
            </a:r>
            <a:endParaRPr lang="pt-BR" sz="2700" dirty="0">
              <a:latin typeface="+mj-lt"/>
            </a:endParaRPr>
          </a:p>
        </p:txBody>
      </p:sp>
    </p:spTree>
    <p:extLst>
      <p:ext uri="{BB962C8B-B14F-4D97-AF65-F5344CB8AC3E}">
        <p14:creationId xmlns:p14="http://schemas.microsoft.com/office/powerpoint/2010/main" val="154929887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13" name="Rectangle 12"/>
          <p:cNvSpPr/>
          <p:nvPr/>
        </p:nvSpPr>
        <p:spPr>
          <a:xfrm>
            <a:off x="0" y="8169"/>
            <a:ext cx="9144000" cy="1020532"/>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400" b="1" dirty="0">
                <a:solidFill>
                  <a:schemeClr val="tx1"/>
                </a:solidFill>
                <a:latin typeface="+mj-lt"/>
              </a:rPr>
              <a:t>2 – As consequências de uma fé mistificada, </a:t>
            </a:r>
            <a:r>
              <a:rPr lang="pt-BR" sz="3400" b="1" dirty="0" smtClean="0">
                <a:solidFill>
                  <a:schemeClr val="tx1"/>
                </a:solidFill>
                <a:latin typeface="+mj-lt"/>
              </a:rPr>
              <a:t>         não </a:t>
            </a:r>
            <a:r>
              <a:rPr lang="pt-BR" sz="3400" b="1" dirty="0">
                <a:solidFill>
                  <a:schemeClr val="tx1"/>
                </a:solidFill>
                <a:latin typeface="+mj-lt"/>
              </a:rPr>
              <a:t>exclusiva em </a:t>
            </a:r>
            <a:r>
              <a:rPr lang="pt-BR" sz="3400" b="1" dirty="0" smtClean="0">
                <a:solidFill>
                  <a:schemeClr val="tx1"/>
                </a:solidFill>
                <a:latin typeface="+mj-lt"/>
              </a:rPr>
              <a:t>Jesus:</a:t>
            </a:r>
            <a:endParaRPr lang="pt-BR" sz="3400" b="1" dirty="0">
              <a:solidFill>
                <a:schemeClr val="tx1"/>
              </a:solidFill>
              <a:latin typeface="+mj-lt"/>
            </a:endParaRPr>
          </a:p>
        </p:txBody>
      </p:sp>
      <p:sp>
        <p:nvSpPr>
          <p:cNvPr id="21" name="Retângulo 1"/>
          <p:cNvSpPr/>
          <p:nvPr/>
        </p:nvSpPr>
        <p:spPr>
          <a:xfrm>
            <a:off x="372837" y="1070639"/>
            <a:ext cx="8874579" cy="584775"/>
          </a:xfrm>
          <a:prstGeom prst="rect">
            <a:avLst/>
          </a:prstGeom>
        </p:spPr>
        <p:txBody>
          <a:bodyPr wrap="square">
            <a:spAutoFit/>
          </a:bodyPr>
          <a:lstStyle/>
          <a:p>
            <a:pPr lvl="0"/>
            <a:r>
              <a:rPr lang="pt-BR" sz="3200" b="1" u="sng" dirty="0" smtClean="0"/>
              <a:t>I – Ao Filho e as obras do Pai. </a:t>
            </a:r>
          </a:p>
        </p:txBody>
      </p:sp>
      <p:sp>
        <p:nvSpPr>
          <p:cNvPr id="22" name="Retângulo 1"/>
          <p:cNvSpPr/>
          <p:nvPr/>
        </p:nvSpPr>
        <p:spPr>
          <a:xfrm>
            <a:off x="908959" y="1697352"/>
            <a:ext cx="8286749" cy="553998"/>
          </a:xfrm>
          <a:prstGeom prst="rect">
            <a:avLst/>
          </a:prstGeom>
        </p:spPr>
        <p:txBody>
          <a:bodyPr wrap="square">
            <a:spAutoFit/>
          </a:bodyPr>
          <a:lstStyle/>
          <a:p>
            <a:pPr lvl="0"/>
            <a:r>
              <a:rPr lang="pt-BR" sz="3000" b="1" dirty="0" smtClean="0">
                <a:latin typeface="+mj-lt"/>
              </a:rPr>
              <a:t>Conclusão:</a:t>
            </a:r>
          </a:p>
        </p:txBody>
      </p:sp>
      <p:sp>
        <p:nvSpPr>
          <p:cNvPr id="23" name="Rectangle 22"/>
          <p:cNvSpPr/>
          <p:nvPr/>
        </p:nvSpPr>
        <p:spPr>
          <a:xfrm>
            <a:off x="0" y="4874079"/>
            <a:ext cx="9144000" cy="19839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4" name="TextBox 23"/>
          <p:cNvSpPr txBox="1"/>
          <p:nvPr/>
        </p:nvSpPr>
        <p:spPr>
          <a:xfrm>
            <a:off x="372837" y="5196625"/>
            <a:ext cx="8592911" cy="1338828"/>
          </a:xfrm>
          <a:prstGeom prst="rect">
            <a:avLst/>
          </a:prstGeom>
          <a:solidFill>
            <a:schemeClr val="bg1"/>
          </a:solidFill>
          <a:ln>
            <a:noFill/>
          </a:ln>
        </p:spPr>
        <p:txBody>
          <a:bodyPr wrap="square" rtlCol="0">
            <a:spAutoFit/>
          </a:bodyPr>
          <a:lstStyle/>
          <a:p>
            <a:r>
              <a:rPr lang="pt-BR" sz="2700" dirty="0" smtClean="0">
                <a:solidFill>
                  <a:srgbClr val="C00000"/>
                </a:solidFill>
                <a:latin typeface="+mj-lt"/>
              </a:rPr>
              <a:t>21</a:t>
            </a:r>
            <a:r>
              <a:rPr lang="pt-BR" sz="2700" dirty="0">
                <a:latin typeface="+mj-lt"/>
              </a:rPr>
              <a:t>  a fim de que todos honrem o Filho do modo por que honram o Pai. Quem </a:t>
            </a:r>
            <a:r>
              <a:rPr lang="pt-BR" sz="2700" b="1" u="sng" dirty="0">
                <a:solidFill>
                  <a:srgbClr val="C00000"/>
                </a:solidFill>
                <a:latin typeface="+mj-lt"/>
              </a:rPr>
              <a:t>não honra o Filho</a:t>
            </a:r>
            <a:r>
              <a:rPr lang="pt-BR" sz="2700" dirty="0">
                <a:latin typeface="+mj-lt"/>
              </a:rPr>
              <a:t> </a:t>
            </a:r>
            <a:r>
              <a:rPr lang="pt-BR" sz="2700" b="1" u="sng" dirty="0">
                <a:solidFill>
                  <a:srgbClr val="C00000"/>
                </a:solidFill>
                <a:latin typeface="+mj-lt"/>
              </a:rPr>
              <a:t>não honra o Pai</a:t>
            </a:r>
            <a:r>
              <a:rPr lang="pt-BR" sz="2700" dirty="0">
                <a:latin typeface="+mj-lt"/>
              </a:rPr>
              <a:t> que o </a:t>
            </a:r>
            <a:r>
              <a:rPr lang="pt-BR" sz="2700" dirty="0" smtClean="0">
                <a:latin typeface="+mj-lt"/>
              </a:rPr>
              <a:t>enviou.</a:t>
            </a:r>
            <a:endParaRPr lang="pt-BR" sz="2700" dirty="0">
              <a:latin typeface="+mj-lt"/>
            </a:endParaRPr>
          </a:p>
        </p:txBody>
      </p:sp>
      <p:sp>
        <p:nvSpPr>
          <p:cNvPr id="9" name="Retângulo 1"/>
          <p:cNvSpPr/>
          <p:nvPr/>
        </p:nvSpPr>
        <p:spPr>
          <a:xfrm>
            <a:off x="424649" y="2374931"/>
            <a:ext cx="8286749" cy="1092607"/>
          </a:xfrm>
          <a:prstGeom prst="rect">
            <a:avLst/>
          </a:prstGeom>
        </p:spPr>
        <p:txBody>
          <a:bodyPr wrap="square">
            <a:spAutoFit/>
          </a:bodyPr>
          <a:lstStyle/>
          <a:p>
            <a:pPr lvl="0" algn="ctr"/>
            <a:r>
              <a:rPr lang="pt-BR" sz="6500" b="1" dirty="0" smtClean="0">
                <a:solidFill>
                  <a:srgbClr val="C00000"/>
                </a:solidFill>
                <a:latin typeface="+mj-lt"/>
              </a:rPr>
              <a:t>No </a:t>
            </a:r>
            <a:r>
              <a:rPr lang="pt-BR" sz="6500" b="1" dirty="0" smtClean="0">
                <a:solidFill>
                  <a:srgbClr val="C00000"/>
                </a:solidFill>
                <a:latin typeface="+mj-lt"/>
              </a:rPr>
              <a:t>que você crê?</a:t>
            </a:r>
          </a:p>
        </p:txBody>
      </p:sp>
    </p:spTree>
    <p:extLst>
      <p:ext uri="{BB962C8B-B14F-4D97-AF65-F5344CB8AC3E}">
        <p14:creationId xmlns:p14="http://schemas.microsoft.com/office/powerpoint/2010/main" val="309597265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13" name="Rectangle 12"/>
          <p:cNvSpPr/>
          <p:nvPr/>
        </p:nvSpPr>
        <p:spPr>
          <a:xfrm>
            <a:off x="0" y="8169"/>
            <a:ext cx="9144000" cy="1020532"/>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400" b="1" dirty="0">
                <a:solidFill>
                  <a:schemeClr val="tx1"/>
                </a:solidFill>
                <a:latin typeface="+mj-lt"/>
              </a:rPr>
              <a:t>2 – As consequências de uma fé mistificada, </a:t>
            </a:r>
            <a:r>
              <a:rPr lang="pt-BR" sz="3400" b="1" dirty="0" smtClean="0">
                <a:solidFill>
                  <a:schemeClr val="tx1"/>
                </a:solidFill>
                <a:latin typeface="+mj-lt"/>
              </a:rPr>
              <a:t>         não </a:t>
            </a:r>
            <a:r>
              <a:rPr lang="pt-BR" sz="3400" b="1" dirty="0">
                <a:solidFill>
                  <a:schemeClr val="tx1"/>
                </a:solidFill>
                <a:latin typeface="+mj-lt"/>
              </a:rPr>
              <a:t>exclusiva em </a:t>
            </a:r>
            <a:r>
              <a:rPr lang="pt-BR" sz="3400" b="1" dirty="0" smtClean="0">
                <a:solidFill>
                  <a:schemeClr val="tx1"/>
                </a:solidFill>
                <a:latin typeface="+mj-lt"/>
              </a:rPr>
              <a:t>Jesus:</a:t>
            </a:r>
            <a:endParaRPr lang="pt-BR" sz="3400" b="1" dirty="0">
              <a:solidFill>
                <a:schemeClr val="tx1"/>
              </a:solidFill>
              <a:latin typeface="+mj-lt"/>
            </a:endParaRPr>
          </a:p>
        </p:txBody>
      </p:sp>
      <p:sp>
        <p:nvSpPr>
          <p:cNvPr id="21" name="Retângulo 1"/>
          <p:cNvSpPr/>
          <p:nvPr/>
        </p:nvSpPr>
        <p:spPr>
          <a:xfrm>
            <a:off x="372837" y="1070639"/>
            <a:ext cx="8874579" cy="584775"/>
          </a:xfrm>
          <a:prstGeom prst="rect">
            <a:avLst/>
          </a:prstGeom>
        </p:spPr>
        <p:txBody>
          <a:bodyPr wrap="square">
            <a:spAutoFit/>
          </a:bodyPr>
          <a:lstStyle/>
          <a:p>
            <a:pPr lvl="0"/>
            <a:r>
              <a:rPr lang="pt-BR" sz="3200" b="1" u="sng" dirty="0" smtClean="0"/>
              <a:t>I – Ao Filho e as obras do Pai. </a:t>
            </a:r>
          </a:p>
        </p:txBody>
      </p:sp>
      <p:sp>
        <p:nvSpPr>
          <p:cNvPr id="22" name="Retângulo 1"/>
          <p:cNvSpPr/>
          <p:nvPr/>
        </p:nvSpPr>
        <p:spPr>
          <a:xfrm>
            <a:off x="908959" y="1697352"/>
            <a:ext cx="8286749" cy="553998"/>
          </a:xfrm>
          <a:prstGeom prst="rect">
            <a:avLst/>
          </a:prstGeom>
        </p:spPr>
        <p:txBody>
          <a:bodyPr wrap="square">
            <a:spAutoFit/>
          </a:bodyPr>
          <a:lstStyle/>
          <a:p>
            <a:pPr lvl="0"/>
            <a:r>
              <a:rPr lang="pt-BR" sz="3000" b="1" dirty="0" smtClean="0">
                <a:latin typeface="+mj-lt"/>
              </a:rPr>
              <a:t>Conclusão:</a:t>
            </a:r>
          </a:p>
        </p:txBody>
      </p:sp>
      <p:sp>
        <p:nvSpPr>
          <p:cNvPr id="23" name="Rectangle 22"/>
          <p:cNvSpPr/>
          <p:nvPr/>
        </p:nvSpPr>
        <p:spPr>
          <a:xfrm>
            <a:off x="0" y="4874079"/>
            <a:ext cx="9144000" cy="19839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4" name="TextBox 23"/>
          <p:cNvSpPr txBox="1"/>
          <p:nvPr/>
        </p:nvSpPr>
        <p:spPr>
          <a:xfrm>
            <a:off x="372837" y="5196625"/>
            <a:ext cx="8592911" cy="1338828"/>
          </a:xfrm>
          <a:prstGeom prst="rect">
            <a:avLst/>
          </a:prstGeom>
          <a:solidFill>
            <a:schemeClr val="bg1"/>
          </a:solidFill>
          <a:ln>
            <a:noFill/>
          </a:ln>
        </p:spPr>
        <p:txBody>
          <a:bodyPr wrap="square" rtlCol="0">
            <a:spAutoFit/>
          </a:bodyPr>
          <a:lstStyle/>
          <a:p>
            <a:r>
              <a:rPr lang="pt-BR" sz="2700" dirty="0" smtClean="0">
                <a:solidFill>
                  <a:srgbClr val="C00000"/>
                </a:solidFill>
                <a:latin typeface="+mj-lt"/>
              </a:rPr>
              <a:t>21</a:t>
            </a:r>
            <a:r>
              <a:rPr lang="pt-BR" sz="2700" dirty="0">
                <a:latin typeface="+mj-lt"/>
              </a:rPr>
              <a:t>  a fim de que todos honrem o Filho do modo por que honram o Pai. Quem </a:t>
            </a:r>
            <a:r>
              <a:rPr lang="pt-BR" sz="2700" b="1" u="sng" dirty="0">
                <a:solidFill>
                  <a:srgbClr val="C00000"/>
                </a:solidFill>
                <a:latin typeface="+mj-lt"/>
              </a:rPr>
              <a:t>não honra o Filho</a:t>
            </a:r>
            <a:r>
              <a:rPr lang="pt-BR" sz="2700" dirty="0">
                <a:latin typeface="+mj-lt"/>
              </a:rPr>
              <a:t> </a:t>
            </a:r>
            <a:r>
              <a:rPr lang="pt-BR" sz="2700" b="1" u="sng" dirty="0">
                <a:solidFill>
                  <a:srgbClr val="C00000"/>
                </a:solidFill>
                <a:latin typeface="+mj-lt"/>
              </a:rPr>
              <a:t>não honra o Pai</a:t>
            </a:r>
            <a:r>
              <a:rPr lang="pt-BR" sz="2700" dirty="0">
                <a:latin typeface="+mj-lt"/>
              </a:rPr>
              <a:t> que o </a:t>
            </a:r>
            <a:r>
              <a:rPr lang="pt-BR" sz="2700" dirty="0" smtClean="0">
                <a:latin typeface="+mj-lt"/>
              </a:rPr>
              <a:t>enviou.</a:t>
            </a:r>
            <a:endParaRPr lang="pt-BR" sz="2700" dirty="0">
              <a:latin typeface="+mj-lt"/>
            </a:endParaRPr>
          </a:p>
        </p:txBody>
      </p:sp>
      <p:sp>
        <p:nvSpPr>
          <p:cNvPr id="10" name="Retângulo 1"/>
          <p:cNvSpPr/>
          <p:nvPr/>
        </p:nvSpPr>
        <p:spPr>
          <a:xfrm>
            <a:off x="424649" y="2187152"/>
            <a:ext cx="8719351" cy="2123658"/>
          </a:xfrm>
          <a:prstGeom prst="rect">
            <a:avLst/>
          </a:prstGeom>
        </p:spPr>
        <p:txBody>
          <a:bodyPr wrap="square">
            <a:spAutoFit/>
          </a:bodyPr>
          <a:lstStyle/>
          <a:p>
            <a:pPr lvl="0" algn="ctr"/>
            <a:r>
              <a:rPr lang="pt-BR" sz="6500" b="1" dirty="0">
                <a:solidFill>
                  <a:srgbClr val="C00000"/>
                </a:solidFill>
                <a:latin typeface="+mj-lt"/>
              </a:rPr>
              <a:t>O que você busca em Jesus?</a:t>
            </a:r>
          </a:p>
        </p:txBody>
      </p:sp>
    </p:spTree>
    <p:extLst>
      <p:ext uri="{BB962C8B-B14F-4D97-AF65-F5344CB8AC3E}">
        <p14:creationId xmlns:p14="http://schemas.microsoft.com/office/powerpoint/2010/main" val="7535190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13" name="Rectangle 12"/>
          <p:cNvSpPr/>
          <p:nvPr/>
        </p:nvSpPr>
        <p:spPr>
          <a:xfrm>
            <a:off x="0" y="8169"/>
            <a:ext cx="9144000" cy="1020532"/>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400" b="1" dirty="0">
                <a:solidFill>
                  <a:schemeClr val="tx1"/>
                </a:solidFill>
                <a:latin typeface="+mj-lt"/>
              </a:rPr>
              <a:t>2 – As consequências de uma fé mistificada, </a:t>
            </a:r>
            <a:r>
              <a:rPr lang="pt-BR" sz="3400" b="1" dirty="0" smtClean="0">
                <a:solidFill>
                  <a:schemeClr val="tx1"/>
                </a:solidFill>
                <a:latin typeface="+mj-lt"/>
              </a:rPr>
              <a:t>         não </a:t>
            </a:r>
            <a:r>
              <a:rPr lang="pt-BR" sz="3400" b="1" dirty="0">
                <a:solidFill>
                  <a:schemeClr val="tx1"/>
                </a:solidFill>
                <a:latin typeface="+mj-lt"/>
              </a:rPr>
              <a:t>exclusiva em </a:t>
            </a:r>
            <a:r>
              <a:rPr lang="pt-BR" sz="3400" b="1" dirty="0" smtClean="0">
                <a:solidFill>
                  <a:schemeClr val="tx1"/>
                </a:solidFill>
                <a:latin typeface="+mj-lt"/>
              </a:rPr>
              <a:t>Jesus:</a:t>
            </a:r>
            <a:endParaRPr lang="pt-BR" sz="3400" b="1" dirty="0">
              <a:solidFill>
                <a:schemeClr val="tx1"/>
              </a:solidFill>
              <a:latin typeface="+mj-lt"/>
            </a:endParaRPr>
          </a:p>
        </p:txBody>
      </p:sp>
      <p:sp>
        <p:nvSpPr>
          <p:cNvPr id="21" name="Retângulo 1"/>
          <p:cNvSpPr/>
          <p:nvPr/>
        </p:nvSpPr>
        <p:spPr>
          <a:xfrm>
            <a:off x="372837" y="1070639"/>
            <a:ext cx="8874579" cy="584775"/>
          </a:xfrm>
          <a:prstGeom prst="rect">
            <a:avLst/>
          </a:prstGeom>
        </p:spPr>
        <p:txBody>
          <a:bodyPr wrap="square">
            <a:spAutoFit/>
          </a:bodyPr>
          <a:lstStyle/>
          <a:p>
            <a:pPr lvl="0"/>
            <a:r>
              <a:rPr lang="pt-BR" sz="3200" b="1" u="sng" dirty="0" smtClean="0"/>
              <a:t>I – Ao Filho e as obras do Pai. </a:t>
            </a:r>
          </a:p>
        </p:txBody>
      </p:sp>
      <p:sp>
        <p:nvSpPr>
          <p:cNvPr id="22" name="Retângulo 1"/>
          <p:cNvSpPr/>
          <p:nvPr/>
        </p:nvSpPr>
        <p:spPr>
          <a:xfrm>
            <a:off x="908959" y="1697352"/>
            <a:ext cx="8286749" cy="553998"/>
          </a:xfrm>
          <a:prstGeom prst="rect">
            <a:avLst/>
          </a:prstGeom>
        </p:spPr>
        <p:txBody>
          <a:bodyPr wrap="square">
            <a:spAutoFit/>
          </a:bodyPr>
          <a:lstStyle/>
          <a:p>
            <a:pPr lvl="0"/>
            <a:r>
              <a:rPr lang="pt-BR" sz="3000" b="1" dirty="0" smtClean="0">
                <a:latin typeface="+mj-lt"/>
              </a:rPr>
              <a:t>Conclusão:</a:t>
            </a:r>
          </a:p>
        </p:txBody>
      </p:sp>
      <p:sp>
        <p:nvSpPr>
          <p:cNvPr id="23" name="Rectangle 22"/>
          <p:cNvSpPr/>
          <p:nvPr/>
        </p:nvSpPr>
        <p:spPr>
          <a:xfrm>
            <a:off x="0" y="4874079"/>
            <a:ext cx="9144000" cy="19839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4" name="TextBox 23"/>
          <p:cNvSpPr txBox="1"/>
          <p:nvPr/>
        </p:nvSpPr>
        <p:spPr>
          <a:xfrm>
            <a:off x="372837" y="5196625"/>
            <a:ext cx="8592911" cy="1338828"/>
          </a:xfrm>
          <a:prstGeom prst="rect">
            <a:avLst/>
          </a:prstGeom>
          <a:solidFill>
            <a:schemeClr val="bg1"/>
          </a:solidFill>
          <a:ln>
            <a:noFill/>
          </a:ln>
        </p:spPr>
        <p:txBody>
          <a:bodyPr wrap="square" rtlCol="0">
            <a:spAutoFit/>
          </a:bodyPr>
          <a:lstStyle/>
          <a:p>
            <a:r>
              <a:rPr lang="pt-BR" sz="2700" dirty="0" smtClean="0">
                <a:solidFill>
                  <a:srgbClr val="C00000"/>
                </a:solidFill>
                <a:latin typeface="+mj-lt"/>
              </a:rPr>
              <a:t>21</a:t>
            </a:r>
            <a:r>
              <a:rPr lang="pt-BR" sz="2700" dirty="0">
                <a:latin typeface="+mj-lt"/>
              </a:rPr>
              <a:t>  a fim de que todos honrem o Filho do modo por que honram o Pai. Quem </a:t>
            </a:r>
            <a:r>
              <a:rPr lang="pt-BR" sz="2700" b="1" u="sng" dirty="0">
                <a:solidFill>
                  <a:srgbClr val="C00000"/>
                </a:solidFill>
                <a:latin typeface="+mj-lt"/>
              </a:rPr>
              <a:t>não honra o Filho</a:t>
            </a:r>
            <a:r>
              <a:rPr lang="pt-BR" sz="2700" dirty="0">
                <a:latin typeface="+mj-lt"/>
              </a:rPr>
              <a:t> </a:t>
            </a:r>
            <a:r>
              <a:rPr lang="pt-BR" sz="2700" b="1" u="sng" dirty="0">
                <a:solidFill>
                  <a:srgbClr val="C00000"/>
                </a:solidFill>
                <a:latin typeface="+mj-lt"/>
              </a:rPr>
              <a:t>não honra o Pai</a:t>
            </a:r>
            <a:r>
              <a:rPr lang="pt-BR" sz="2700" dirty="0">
                <a:latin typeface="+mj-lt"/>
              </a:rPr>
              <a:t> que o </a:t>
            </a:r>
            <a:r>
              <a:rPr lang="pt-BR" sz="2700" dirty="0" smtClean="0">
                <a:latin typeface="+mj-lt"/>
              </a:rPr>
              <a:t>enviou.</a:t>
            </a:r>
            <a:endParaRPr lang="pt-BR" sz="2700" dirty="0">
              <a:latin typeface="+mj-lt"/>
            </a:endParaRPr>
          </a:p>
        </p:txBody>
      </p:sp>
      <p:sp>
        <p:nvSpPr>
          <p:cNvPr id="9" name="Retângulo 1"/>
          <p:cNvSpPr/>
          <p:nvPr/>
        </p:nvSpPr>
        <p:spPr>
          <a:xfrm>
            <a:off x="89913" y="2172818"/>
            <a:ext cx="8719351" cy="2169825"/>
          </a:xfrm>
          <a:prstGeom prst="rect">
            <a:avLst/>
          </a:prstGeom>
        </p:spPr>
        <p:txBody>
          <a:bodyPr wrap="square">
            <a:spAutoFit/>
          </a:bodyPr>
          <a:lstStyle/>
          <a:p>
            <a:pPr lvl="0" algn="ctr"/>
            <a:r>
              <a:rPr lang="pt-BR" sz="4500" b="1" dirty="0">
                <a:solidFill>
                  <a:srgbClr val="C00000"/>
                </a:solidFill>
                <a:latin typeface="+mj-lt"/>
              </a:rPr>
              <a:t>Aquilo que você crê e </a:t>
            </a:r>
            <a:r>
              <a:rPr lang="pt-BR" sz="4500" b="1" dirty="0" smtClean="0">
                <a:solidFill>
                  <a:srgbClr val="C00000"/>
                </a:solidFill>
                <a:latin typeface="+mj-lt"/>
              </a:rPr>
              <a:t>espera de Jesus, </a:t>
            </a:r>
            <a:r>
              <a:rPr lang="pt-BR" sz="4500" b="1" dirty="0">
                <a:solidFill>
                  <a:srgbClr val="C00000"/>
                </a:solidFill>
                <a:latin typeface="+mj-lt"/>
              </a:rPr>
              <a:t>estão basados na revelação autêntica das Escrituras?</a:t>
            </a:r>
          </a:p>
        </p:txBody>
      </p:sp>
    </p:spTree>
    <p:extLst>
      <p:ext uri="{BB962C8B-B14F-4D97-AF65-F5344CB8AC3E}">
        <p14:creationId xmlns:p14="http://schemas.microsoft.com/office/powerpoint/2010/main" val="198561422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4" name="TextBox 3"/>
          <p:cNvSpPr txBox="1"/>
          <p:nvPr/>
        </p:nvSpPr>
        <p:spPr>
          <a:xfrm>
            <a:off x="824592" y="73480"/>
            <a:ext cx="7837715" cy="569387"/>
          </a:xfrm>
          <a:prstGeom prst="rect">
            <a:avLst/>
          </a:prstGeom>
          <a:noFill/>
        </p:spPr>
        <p:txBody>
          <a:bodyPr wrap="square" rtlCol="0">
            <a:spAutoFit/>
          </a:bodyPr>
          <a:lstStyle/>
          <a:p>
            <a:r>
              <a:rPr lang="pt-BR" sz="3000" u="sng" dirty="0" smtClean="0">
                <a:solidFill>
                  <a:schemeClr val="accent1">
                    <a:lumMod val="75000"/>
                  </a:schemeClr>
                </a:solidFill>
                <a:latin typeface="+mj-lt"/>
              </a:rPr>
              <a:t>                           Mensagem 28                                 </a:t>
            </a:r>
            <a:r>
              <a:rPr lang="pt-BR" sz="100" u="sng" dirty="0" smtClean="0">
                <a:solidFill>
                  <a:schemeClr val="accent1">
                    <a:lumMod val="75000"/>
                  </a:schemeClr>
                </a:solidFill>
                <a:latin typeface="+mj-lt"/>
              </a:rPr>
              <a:t>.</a:t>
            </a:r>
            <a:endParaRPr lang="pt-BR" sz="100" u="sng" dirty="0">
              <a:solidFill>
                <a:schemeClr val="accent1">
                  <a:lumMod val="75000"/>
                </a:schemeClr>
              </a:solidFill>
              <a:latin typeface="+mj-lt"/>
            </a:endParaRPr>
          </a:p>
        </p:txBody>
      </p:sp>
      <p:sp>
        <p:nvSpPr>
          <p:cNvPr id="12" name="TextBox 11"/>
          <p:cNvSpPr txBox="1"/>
          <p:nvPr/>
        </p:nvSpPr>
        <p:spPr>
          <a:xfrm>
            <a:off x="-7951" y="1026704"/>
            <a:ext cx="9097537" cy="4693593"/>
          </a:xfrm>
          <a:prstGeom prst="rect">
            <a:avLst/>
          </a:prstGeom>
          <a:solidFill>
            <a:schemeClr val="bg1"/>
          </a:solidFill>
          <a:effectLst>
            <a:softEdge rad="317500"/>
          </a:effectLst>
        </p:spPr>
        <p:txBody>
          <a:bodyPr wrap="square" rtlCol="0">
            <a:spAutoFit/>
          </a:bodyPr>
          <a:lstStyle/>
          <a:p>
            <a:pPr algn="ctr"/>
            <a:endParaRPr lang="pt-BR" sz="500" dirty="0" smtClean="0">
              <a:solidFill>
                <a:srgbClr val="C00000"/>
              </a:solidFill>
              <a:effectLst>
                <a:outerShdw blurRad="38100" dist="38100" dir="2700000" algn="tl">
                  <a:srgbClr val="000000">
                    <a:alpha val="43137"/>
                  </a:srgbClr>
                </a:outerShdw>
              </a:effectLst>
              <a:latin typeface="+mj-lt"/>
            </a:endParaRPr>
          </a:p>
          <a:p>
            <a:pPr algn="ctr"/>
            <a:endParaRPr lang="pt-BR" sz="500" dirty="0" smtClean="0">
              <a:solidFill>
                <a:srgbClr val="C00000"/>
              </a:solidFill>
              <a:effectLst>
                <a:outerShdw blurRad="38100" dist="38100" dir="2700000" algn="tl">
                  <a:srgbClr val="000000">
                    <a:alpha val="43137"/>
                  </a:srgbClr>
                </a:outerShdw>
              </a:effectLst>
              <a:latin typeface="+mj-lt"/>
            </a:endParaRPr>
          </a:p>
          <a:p>
            <a:pPr algn="ctr"/>
            <a:r>
              <a:rPr lang="pt-BR" sz="7200" dirty="0" smtClean="0">
                <a:solidFill>
                  <a:srgbClr val="C00000"/>
                </a:solidFill>
                <a:effectLst>
                  <a:outerShdw blurRad="38100" dist="38100" dir="2700000" algn="tl">
                    <a:srgbClr val="000000">
                      <a:alpha val="43137"/>
                    </a:srgbClr>
                  </a:outerShdw>
                </a:effectLst>
                <a:latin typeface="+mj-lt"/>
              </a:rPr>
              <a:t>[</a:t>
            </a:r>
            <a:r>
              <a:rPr lang="pt-BR" sz="6000" dirty="0" smtClean="0">
                <a:solidFill>
                  <a:srgbClr val="002060"/>
                </a:solidFill>
                <a:effectLst>
                  <a:outerShdw blurRad="38100" dist="38100" dir="2700000" algn="tl">
                    <a:srgbClr val="000000">
                      <a:alpha val="43137"/>
                    </a:srgbClr>
                  </a:outerShdw>
                </a:effectLst>
                <a:latin typeface="+mj-lt"/>
              </a:rPr>
              <a:t>Uma fé baseada no misticismo desconsidera       a pessoa de Cristo e       desonra   a Deus! </a:t>
            </a:r>
            <a:r>
              <a:rPr lang="pt-BR" sz="7200" dirty="0" smtClean="0">
                <a:solidFill>
                  <a:srgbClr val="C00000"/>
                </a:solidFill>
                <a:effectLst>
                  <a:outerShdw blurRad="38100" dist="38100" dir="2700000" algn="tl">
                    <a:srgbClr val="000000">
                      <a:alpha val="43137"/>
                    </a:srgbClr>
                  </a:outerShdw>
                </a:effectLst>
                <a:latin typeface="+mj-lt"/>
              </a:rPr>
              <a:t>]</a:t>
            </a:r>
            <a:r>
              <a:rPr lang="pt-BR" sz="5500" dirty="0" smtClean="0">
                <a:solidFill>
                  <a:srgbClr val="C00000"/>
                </a:solidFill>
                <a:effectLst>
                  <a:outerShdw blurRad="38100" dist="38100" dir="2700000" algn="tl">
                    <a:srgbClr val="000000">
                      <a:alpha val="43137"/>
                    </a:srgbClr>
                  </a:outerShdw>
                </a:effectLst>
                <a:latin typeface="+mj-lt"/>
              </a:rPr>
              <a:t> </a:t>
            </a:r>
          </a:p>
          <a:p>
            <a:pPr algn="ctr"/>
            <a:endParaRPr lang="pt-BR" sz="500" dirty="0">
              <a:solidFill>
                <a:srgbClr val="C00000"/>
              </a:solidFill>
              <a:effectLst>
                <a:outerShdw blurRad="38100" dist="38100" dir="2700000" algn="tl">
                  <a:srgbClr val="000000">
                    <a:alpha val="43137"/>
                  </a:srgbClr>
                </a:outerShdw>
              </a:effectLst>
              <a:latin typeface="+mj-lt"/>
            </a:endParaRPr>
          </a:p>
          <a:p>
            <a:pPr algn="ctr"/>
            <a:endParaRPr lang="pt-BR" sz="500" dirty="0" smtClean="0">
              <a:solidFill>
                <a:srgbClr val="C00000"/>
              </a:solidFill>
              <a:effectLst>
                <a:outerShdw blurRad="38100" dist="38100" dir="2700000" algn="tl">
                  <a:srgbClr val="000000">
                    <a:alpha val="43137"/>
                  </a:srgbClr>
                </a:outerShdw>
              </a:effectLst>
              <a:latin typeface="+mj-lt"/>
            </a:endParaRPr>
          </a:p>
          <a:p>
            <a:pPr algn="ctr"/>
            <a:endParaRPr lang="pt-BR" sz="500" dirty="0">
              <a:solidFill>
                <a:srgbClr val="C00000"/>
              </a:solidFill>
              <a:effectLst>
                <a:outerShdw blurRad="38100" dist="38100" dir="2700000" algn="tl">
                  <a:srgbClr val="000000">
                    <a:alpha val="43137"/>
                  </a:srgbClr>
                </a:outerShdw>
              </a:effectLst>
              <a:latin typeface="+mj-lt"/>
            </a:endParaRPr>
          </a:p>
          <a:p>
            <a:pPr algn="ctr"/>
            <a:endParaRPr lang="pt-BR" sz="500" dirty="0" smtClean="0">
              <a:solidFill>
                <a:srgbClr val="C00000"/>
              </a:solidFill>
              <a:effectLst>
                <a:outerShdw blurRad="38100" dist="38100" dir="2700000" algn="tl">
                  <a:srgbClr val="000000">
                    <a:alpha val="43137"/>
                  </a:srgbClr>
                </a:outerShdw>
              </a:effectLst>
              <a:latin typeface="+mj-lt"/>
            </a:endParaRPr>
          </a:p>
          <a:p>
            <a:pPr algn="ctr"/>
            <a:endParaRPr lang="pt-BR" sz="500" dirty="0">
              <a:solidFill>
                <a:srgbClr val="C00000"/>
              </a:solidFill>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31797880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5566</TotalTime>
  <Words>3840</Words>
  <Application>Microsoft Office PowerPoint</Application>
  <PresentationFormat>On-screen Show (4:3)</PresentationFormat>
  <Paragraphs>290</Paragraphs>
  <Slides>52</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52</vt:i4>
      </vt:variant>
    </vt:vector>
  </HeadingPairs>
  <TitlesOfParts>
    <vt:vector size="60" baseType="lpstr">
      <vt:lpstr>Arial</vt:lpstr>
      <vt:lpstr>Calibri</vt:lpstr>
      <vt:lpstr>Calibri Light</vt:lpstr>
      <vt:lpstr>Century Gothic</vt:lpstr>
      <vt:lpstr>SPIonic</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Paulo Tavares</dc:creator>
  <cp:lastModifiedBy>Paulo Tavares</cp:lastModifiedBy>
  <cp:revision>450</cp:revision>
  <dcterms:created xsi:type="dcterms:W3CDTF">2015-02-28T18:51:08Z</dcterms:created>
  <dcterms:modified xsi:type="dcterms:W3CDTF">2015-09-27T20:57:20Z</dcterms:modified>
</cp:coreProperties>
</file>